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6" r:id="rId4"/>
    <p:sldId id="263" r:id="rId5"/>
    <p:sldId id="268" r:id="rId6"/>
    <p:sldId id="269" r:id="rId7"/>
    <p:sldId id="272" r:id="rId8"/>
    <p:sldId id="274" r:id="rId9"/>
    <p:sldId id="270" r:id="rId10"/>
    <p:sldId id="273" r:id="rId11"/>
    <p:sldId id="271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40749B"/>
    <a:srgbClr val="F38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54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0BC6-E933-4194-821E-E28044FEA058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E5F3-20B7-4E62-BAAC-1A82ECA516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38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E5F3-20B7-4E62-BAAC-1A82ECA516E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15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05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17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9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E5F3-20B7-4E62-BAAC-1A82ECA516E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41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C796E-743B-42B1-8673-2314561913B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69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E5F3-20B7-4E62-BAAC-1A82ECA516E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15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46305"/>
            <a:ext cx="2472271" cy="178605"/>
          </a:xfrm>
        </p:spPr>
        <p:txBody>
          <a:bodyPr/>
          <a:lstStyle/>
          <a:p>
            <a:fld id="{ED8A70F5-5DE2-438B-9823-0C22BBAD7D88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646305"/>
            <a:ext cx="4822804" cy="17860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628016"/>
            <a:ext cx="1312025" cy="196894"/>
          </a:xfrm>
        </p:spPr>
        <p:txBody>
          <a:bodyPr/>
          <a:lstStyle/>
          <a:p>
            <a:fld id="{E2D98444-F00A-4F60-96B6-4059951E904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 userDrawn="1"/>
        </p:nvSpPr>
        <p:spPr>
          <a:xfrm>
            <a:off x="-19050" y="6628016"/>
            <a:ext cx="12211050" cy="238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8299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33" y="236961"/>
            <a:ext cx="3651438" cy="20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6628016"/>
            <a:ext cx="11234300" cy="238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6245"/>
          </a:xfrm>
        </p:spPr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43025"/>
            <a:ext cx="10058400" cy="5129329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669248"/>
            <a:ext cx="2472271" cy="155662"/>
          </a:xfrm>
        </p:spPr>
        <p:txBody>
          <a:bodyPr/>
          <a:lstStyle/>
          <a:p>
            <a:fld id="{ED8A70F5-5DE2-438B-9823-0C22BBAD7D88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669248"/>
            <a:ext cx="4822804" cy="155662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669248"/>
            <a:ext cx="1312025" cy="155662"/>
          </a:xfrm>
        </p:spPr>
        <p:txBody>
          <a:bodyPr/>
          <a:lstStyle/>
          <a:p>
            <a:fld id="{E2D98444-F00A-4F60-96B6-4059951E9045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Connettore diritto 10"/>
          <p:cNvCxnSpPr/>
          <p:nvPr userDrawn="1"/>
        </p:nvCxnSpPr>
        <p:spPr>
          <a:xfrm>
            <a:off x="1097280" y="1182848"/>
            <a:ext cx="100584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956" y="5196113"/>
            <a:ext cx="2483344" cy="13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5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70F5-5DE2-438B-9823-0C22BBAD7D88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8444-F00A-4F60-96B6-4059951E9045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956" y="5196113"/>
            <a:ext cx="2483344" cy="13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4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8A70F5-5DE2-438B-9823-0C22BBAD7D88}" type="datetimeFigureOut">
              <a:rPr lang="it-IT" smtClean="0"/>
              <a:t>23/07/2019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2D98444-F00A-4F60-96B6-4059951E9045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 userDrawn="1"/>
        </p:nvSpPr>
        <p:spPr>
          <a:xfrm>
            <a:off x="0" y="6096310"/>
            <a:ext cx="12182656" cy="57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628016"/>
            <a:ext cx="12192000" cy="2381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11154354" y="6459785"/>
            <a:ext cx="1026976" cy="40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3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50000"/>
          </a:schemeClr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progetto </a:t>
            </a:r>
            <a:r>
              <a:rPr lang="it-IT" dirty="0" err="1" smtClean="0"/>
              <a:t>ENhANCE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4000" b="1" i="1" cap="none" dirty="0" smtClean="0"/>
              <a:t>Francesca Pozzi – </a:t>
            </a:r>
            <a:r>
              <a:rPr lang="it-IT" sz="4000" b="1" i="1" cap="none" dirty="0" err="1" smtClean="0"/>
              <a:t>ENhANCE</a:t>
            </a:r>
            <a:r>
              <a:rPr lang="it-IT" sz="4000" b="1" i="1" cap="none" dirty="0" smtClean="0"/>
              <a:t> Project Coordinator</a:t>
            </a:r>
          </a:p>
          <a:p>
            <a:r>
              <a:rPr lang="it-IT" sz="4000" b="1" i="1" cap="none" dirty="0" smtClean="0"/>
              <a:t>Istituto Tecnologie Didattiche - CNR</a:t>
            </a:r>
            <a:endParaRPr lang="it-IT" sz="4000" b="1" i="1" cap="non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4744" t="15683" r="54689" b="54774"/>
          <a:stretch/>
        </p:blipFill>
        <p:spPr>
          <a:xfrm rot="20889703">
            <a:off x="6937766" y="599095"/>
            <a:ext cx="4564969" cy="18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7170" y="196537"/>
            <a:ext cx="10475302" cy="89624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INFERMIERE DI FAMIGLIA E DI COMUNITA</a:t>
            </a:r>
            <a:r>
              <a:rPr lang="it-IT" b="1" dirty="0" smtClean="0">
                <a:solidFill>
                  <a:srgbClr val="184B5B"/>
                </a:solidFill>
              </a:rPr>
              <a:t>’</a:t>
            </a:r>
            <a:br>
              <a:rPr lang="it-IT" b="1" dirty="0" smtClean="0">
                <a:solidFill>
                  <a:srgbClr val="184B5B"/>
                </a:solidFill>
              </a:rPr>
            </a:br>
            <a:r>
              <a:rPr lang="it-IT" b="1" dirty="0" smtClean="0">
                <a:solidFill>
                  <a:srgbClr val="184B5B"/>
                </a:solidFill>
              </a:rPr>
              <a:t>CORE COMPETENCE EUROPEO</a:t>
            </a:r>
            <a:endParaRPr lang="it-IT" b="1" dirty="0">
              <a:solidFill>
                <a:srgbClr val="184B5B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54" y="2101431"/>
            <a:ext cx="5684938" cy="335624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2867" y="1647886"/>
            <a:ext cx="3432131" cy="967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VALUTAZIONE DEI BISOGNI</a:t>
            </a:r>
            <a:endParaRPr lang="it-IT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64908" y="1210675"/>
            <a:ext cx="3144860" cy="967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PROCESSO DECISIONALE</a:t>
            </a:r>
            <a:endParaRPr lang="it-IT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091351" y="1453784"/>
            <a:ext cx="3308764" cy="967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EDUCAZIONE E PROMOZIONE DELLA SALUTE</a:t>
            </a:r>
            <a:endParaRPr lang="it-IT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528612" y="3508644"/>
            <a:ext cx="3144860" cy="967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COMUNICAZIONE</a:t>
            </a:r>
            <a:endParaRPr lang="it-IT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851254" y="5307711"/>
            <a:ext cx="3613563" cy="967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GUIDARE E TUTELARE LA PERSONA ASSISTITA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71095" y="5186765"/>
            <a:ext cx="3765965" cy="967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DECISIONI BASATE DULLE EVIDENZE SCIENTIFICHE</a:t>
            </a:r>
            <a:endParaRPr lang="it-IT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51195" y="3206280"/>
            <a:ext cx="3477489" cy="13140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PROMUOVERE LA SALUTE INDIVIDUALE E DELLA FAMIGLIA ANCHE MEDIANTE  E-HEALTH</a:t>
            </a:r>
            <a:endParaRPr lang="it-IT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92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248" y="75591"/>
            <a:ext cx="10058400" cy="89624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Times New Roman"/>
                <a:cs typeface="Times New Roman"/>
              </a:rPr>
              <a:t/>
            </a:r>
            <a:br>
              <a:rPr lang="it-IT" dirty="0" smtClean="0">
                <a:latin typeface="Times New Roman"/>
                <a:cs typeface="Times New Roman"/>
              </a:rPr>
            </a:b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MASTER UNIVERSITARIO</a:t>
            </a:r>
            <a:b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</a:br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PROGETTO PILOTA ITALIANO</a:t>
            </a:r>
            <a:endParaRPr lang="it-IT" sz="3600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663148" y="1328883"/>
            <a:ext cx="8013342" cy="5083317"/>
            <a:chOff x="979714" y="830637"/>
            <a:chExt cx="7197635" cy="4812517"/>
          </a:xfrm>
        </p:grpSpPr>
        <p:sp>
          <p:nvSpPr>
            <p:cNvPr id="5" name="Cubo 4">
              <a:extLst>
                <a:ext uri="{FF2B5EF4-FFF2-40B4-BE49-F238E27FC236}">
                  <a16:creationId xmlns="" xmlns:a16="http://schemas.microsoft.com/office/drawing/2014/main" id="{AE8924CC-62ED-3141-B123-A45D3CA945C1}"/>
                </a:ext>
              </a:extLst>
            </p:cNvPr>
            <p:cNvSpPr/>
            <p:nvPr/>
          </p:nvSpPr>
          <p:spPr>
            <a:xfrm>
              <a:off x="979714" y="5212080"/>
              <a:ext cx="7197635" cy="431074"/>
            </a:xfrm>
            <a:prstGeom prst="cub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2000" b="1" dirty="0" smtClean="0">
                  <a:solidFill>
                    <a:srgbClr val="184B5B"/>
                  </a:solidFill>
                  <a:latin typeface="Times New Roman"/>
                  <a:cs typeface="Times New Roman"/>
                </a:rPr>
                <a:t>Analisi dei contesti a livello Europeo</a:t>
              </a:r>
              <a:endParaRPr lang="it-IT" sz="2000" b="1" dirty="0">
                <a:solidFill>
                  <a:srgbClr val="184B5B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" name="Cubo 5">
              <a:extLst>
                <a:ext uri="{FF2B5EF4-FFF2-40B4-BE49-F238E27FC236}">
                  <a16:creationId xmlns="" xmlns:a16="http://schemas.microsoft.com/office/drawing/2014/main" id="{BCEC5533-4FAE-134B-B373-00798A21F55E}"/>
                </a:ext>
              </a:extLst>
            </p:cNvPr>
            <p:cNvSpPr/>
            <p:nvPr/>
          </p:nvSpPr>
          <p:spPr>
            <a:xfrm>
              <a:off x="1145177" y="4885508"/>
              <a:ext cx="6849292" cy="439783"/>
            </a:xfrm>
            <a:prstGeom prst="cub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b="1" dirty="0" smtClean="0">
                  <a:solidFill>
                    <a:srgbClr val="184B5B"/>
                  </a:solidFill>
                  <a:latin typeface="Times New Roman"/>
                  <a:cs typeface="Times New Roman"/>
                </a:rPr>
                <a:t>Definizione del Core </a:t>
              </a:r>
              <a:r>
                <a:rPr lang="it-IT" sz="2000" b="1" dirty="0" err="1" smtClean="0">
                  <a:solidFill>
                    <a:srgbClr val="184B5B"/>
                  </a:solidFill>
                  <a:latin typeface="Times New Roman"/>
                  <a:cs typeface="Times New Roman"/>
                </a:rPr>
                <a:t>Competence</a:t>
              </a:r>
              <a:r>
                <a:rPr lang="it-IT" sz="2000" b="1" dirty="0" smtClean="0">
                  <a:solidFill>
                    <a:srgbClr val="184B5B"/>
                  </a:solidFill>
                  <a:latin typeface="Times New Roman"/>
                  <a:cs typeface="Times New Roman"/>
                </a:rPr>
                <a:t> - Studio </a:t>
              </a:r>
              <a:r>
                <a:rPr lang="it-IT" sz="2000" b="1" dirty="0" err="1" smtClean="0">
                  <a:solidFill>
                    <a:srgbClr val="184B5B"/>
                  </a:solidFill>
                  <a:latin typeface="Times New Roman"/>
                  <a:cs typeface="Times New Roman"/>
                </a:rPr>
                <a:t>Delphi</a:t>
              </a:r>
              <a:r>
                <a:rPr lang="it-IT" sz="2000" b="1" dirty="0" smtClean="0">
                  <a:solidFill>
                    <a:srgbClr val="184B5B"/>
                  </a:solidFill>
                  <a:latin typeface="Times New Roman"/>
                  <a:cs typeface="Times New Roman"/>
                </a:rPr>
                <a:t> </a:t>
              </a:r>
              <a:endParaRPr lang="it-IT" sz="2000" b="1" dirty="0">
                <a:solidFill>
                  <a:srgbClr val="184B5B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Cilindro 6">
              <a:extLst>
                <a:ext uri="{FF2B5EF4-FFF2-40B4-BE49-F238E27FC236}">
                  <a16:creationId xmlns="" xmlns:a16="http://schemas.microsoft.com/office/drawing/2014/main" id="{E89BC843-69F1-5D4B-9B9D-5BDFF2C7AAA7}"/>
                </a:ext>
              </a:extLst>
            </p:cNvPr>
            <p:cNvSpPr/>
            <p:nvPr/>
          </p:nvSpPr>
          <p:spPr>
            <a:xfrm>
              <a:off x="1606730" y="1894114"/>
              <a:ext cx="460715" cy="3082835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 EPIDEMIOLOGIA E PREVENZIONE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8" name="Cilindro 7">
              <a:extLst>
                <a:ext uri="{FF2B5EF4-FFF2-40B4-BE49-F238E27FC236}">
                  <a16:creationId xmlns="" xmlns:a16="http://schemas.microsoft.com/office/drawing/2014/main" id="{2FFC935A-1023-4245-A3E7-93556D5EF19A}"/>
                </a:ext>
              </a:extLst>
            </p:cNvPr>
            <p:cNvSpPr/>
            <p:nvPr/>
          </p:nvSpPr>
          <p:spPr>
            <a:xfrm>
              <a:off x="2993571" y="1894113"/>
              <a:ext cx="313509" cy="3082835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CURE FONDAMENTALI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9" name="Cilindro 8">
              <a:extLst>
                <a:ext uri="{FF2B5EF4-FFF2-40B4-BE49-F238E27FC236}">
                  <a16:creationId xmlns="" xmlns:a16="http://schemas.microsoft.com/office/drawing/2014/main" id="{0C4B13AD-AC70-8847-A156-87FF8371D44E}"/>
                </a:ext>
              </a:extLst>
            </p:cNvPr>
            <p:cNvSpPr/>
            <p:nvPr/>
          </p:nvSpPr>
          <p:spPr>
            <a:xfrm>
              <a:off x="4380411" y="1894113"/>
              <a:ext cx="313509" cy="3082835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 smtClean="0"/>
                <a:t>K</a:t>
              </a:r>
              <a:endParaRPr lang="it-IT" dirty="0"/>
            </a:p>
          </p:txBody>
        </p:sp>
        <p:sp>
          <p:nvSpPr>
            <p:cNvPr id="10" name="Cilindro 9">
              <a:extLst>
                <a:ext uri="{FF2B5EF4-FFF2-40B4-BE49-F238E27FC236}">
                  <a16:creationId xmlns="" xmlns:a16="http://schemas.microsoft.com/office/drawing/2014/main" id="{DB85D509-2546-6D4C-8B56-C38A8CA41028}"/>
                </a:ext>
              </a:extLst>
            </p:cNvPr>
            <p:cNvSpPr/>
            <p:nvPr/>
          </p:nvSpPr>
          <p:spPr>
            <a:xfrm>
              <a:off x="5767251" y="1894114"/>
              <a:ext cx="313509" cy="3082835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11" name="Cilindro 10">
              <a:extLst>
                <a:ext uri="{FF2B5EF4-FFF2-40B4-BE49-F238E27FC236}">
                  <a16:creationId xmlns="" xmlns:a16="http://schemas.microsoft.com/office/drawing/2014/main" id="{CEAEB946-5977-FA40-BBDA-224A7B91C0AB}"/>
                </a:ext>
              </a:extLst>
            </p:cNvPr>
            <p:cNvSpPr/>
            <p:nvPr/>
          </p:nvSpPr>
          <p:spPr>
            <a:xfrm>
              <a:off x="7154091" y="1894114"/>
              <a:ext cx="313509" cy="3082835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12" name="Cubo 11">
              <a:extLst>
                <a:ext uri="{FF2B5EF4-FFF2-40B4-BE49-F238E27FC236}">
                  <a16:creationId xmlns="" xmlns:a16="http://schemas.microsoft.com/office/drawing/2014/main" id="{3BECDAB7-6CBA-4540-B4F8-62B3B0B79FF6}"/>
                </a:ext>
              </a:extLst>
            </p:cNvPr>
            <p:cNvSpPr/>
            <p:nvPr/>
          </p:nvSpPr>
          <p:spPr>
            <a:xfrm>
              <a:off x="1145177" y="1580605"/>
              <a:ext cx="6849292" cy="378823"/>
            </a:xfrm>
            <a:prstGeom prst="cube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3" name="Triangolo 11">
              <a:extLst>
                <a:ext uri="{FF2B5EF4-FFF2-40B4-BE49-F238E27FC236}">
                  <a16:creationId xmlns="" xmlns:a16="http://schemas.microsoft.com/office/drawing/2014/main" id="{EB30E74D-A8E5-FB40-A597-DBF9870FDBD5}"/>
                </a:ext>
              </a:extLst>
            </p:cNvPr>
            <p:cNvSpPr/>
            <p:nvPr/>
          </p:nvSpPr>
          <p:spPr>
            <a:xfrm>
              <a:off x="1606731" y="830637"/>
              <a:ext cx="6244047" cy="748937"/>
            </a:xfrm>
            <a:prstGeom prst="triangle">
              <a:avLst/>
            </a:prstGeom>
            <a:blipFill dpi="0" rotWithShape="1">
              <a:blip r:embed="rId2">
                <a:alphaModFix amt="21000"/>
              </a:blip>
              <a:srcRect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 extrusionH="381000" prstMaterial="matte">
              <a:bevelB w="603250" h="285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Triangolo 12">
              <a:extLst>
                <a:ext uri="{FF2B5EF4-FFF2-40B4-BE49-F238E27FC236}">
                  <a16:creationId xmlns="" xmlns:a16="http://schemas.microsoft.com/office/drawing/2014/main" id="{15946617-9DD8-C141-8477-84BB1DDE1A12}"/>
                </a:ext>
              </a:extLst>
            </p:cNvPr>
            <p:cNvSpPr/>
            <p:nvPr/>
          </p:nvSpPr>
          <p:spPr>
            <a:xfrm>
              <a:off x="1397724" y="845677"/>
              <a:ext cx="6387737" cy="836022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b="1" dirty="0" smtClean="0">
                  <a:solidFill>
                    <a:srgbClr val="184B5B"/>
                  </a:solidFill>
                  <a:latin typeface="Times New Roman"/>
                  <a:cs typeface="Times New Roman"/>
                </a:rPr>
                <a:t>MODULI FCN</a:t>
              </a:r>
              <a:endParaRPr lang="it-IT" b="1" dirty="0">
                <a:solidFill>
                  <a:srgbClr val="184B5B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="" xmlns:a16="http://schemas.microsoft.com/office/drawing/2014/main" id="{A4457BF5-12B9-0545-9A29-2CC23E36F8C4}"/>
                </a:ext>
              </a:extLst>
            </p:cNvPr>
            <p:cNvGrpSpPr/>
            <p:nvPr/>
          </p:nvGrpSpPr>
          <p:grpSpPr>
            <a:xfrm>
              <a:off x="4591592" y="830637"/>
              <a:ext cx="3274427" cy="851062"/>
              <a:chOff x="4576351" y="830637"/>
              <a:chExt cx="3274427" cy="851062"/>
            </a:xfrm>
          </p:grpSpPr>
          <p:cxnSp>
            <p:nvCxnSpPr>
              <p:cNvPr id="19" name="Connettore 1 18">
                <a:extLst>
                  <a:ext uri="{FF2B5EF4-FFF2-40B4-BE49-F238E27FC236}">
                    <a16:creationId xmlns="" xmlns:a16="http://schemas.microsoft.com/office/drawing/2014/main" id="{20B40429-984A-4143-9ACB-865F6570D029}"/>
                  </a:ext>
                </a:extLst>
              </p:cNvPr>
              <p:cNvCxnSpPr>
                <a:stCxn id="14" idx="0"/>
                <a:endCxn id="13" idx="0"/>
              </p:cNvCxnSpPr>
              <p:nvPr/>
            </p:nvCxnSpPr>
            <p:spPr>
              <a:xfrm flipV="1">
                <a:off x="4576351" y="830637"/>
                <a:ext cx="137162" cy="15040"/>
              </a:xfrm>
              <a:prstGeom prst="line">
                <a:avLst/>
              </a:prstGeom>
              <a:blipFill dpi="0" rotWithShape="1">
                <a:blip r:embed="rId2">
                  <a:alphaModFix amt="34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Connettore 1 19">
                <a:extLst>
                  <a:ext uri="{FF2B5EF4-FFF2-40B4-BE49-F238E27FC236}">
                    <a16:creationId xmlns="" xmlns:a16="http://schemas.microsoft.com/office/drawing/2014/main" id="{C6783771-1CD3-C848-97E6-D1FB0F4F7CE1}"/>
                  </a:ext>
                </a:extLst>
              </p:cNvPr>
              <p:cNvCxnSpPr>
                <a:stCxn id="14" idx="4"/>
                <a:endCxn id="13" idx="4"/>
              </p:cNvCxnSpPr>
              <p:nvPr/>
            </p:nvCxnSpPr>
            <p:spPr>
              <a:xfrm flipV="1">
                <a:off x="7770220" y="1579575"/>
                <a:ext cx="65318" cy="102124"/>
              </a:xfrm>
              <a:prstGeom prst="line">
                <a:avLst/>
              </a:prstGeom>
              <a:blipFill dpi="0" rotWithShape="1">
                <a:blip r:embed="rId2">
                  <a:alphaModFix amt="34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Connettore 1 20">
                <a:extLst>
                  <a:ext uri="{FF2B5EF4-FFF2-40B4-BE49-F238E27FC236}">
                    <a16:creationId xmlns="" xmlns:a16="http://schemas.microsoft.com/office/drawing/2014/main" id="{F0C4B350-0C41-0A45-AC7E-F0BC18D10427}"/>
                  </a:ext>
                </a:extLst>
              </p:cNvPr>
              <p:cNvCxnSpPr>
                <a:endCxn id="14" idx="0"/>
              </p:cNvCxnSpPr>
              <p:nvPr/>
            </p:nvCxnSpPr>
            <p:spPr>
              <a:xfrm flipH="1" flipV="1">
                <a:off x="4591593" y="845677"/>
                <a:ext cx="3193868" cy="836022"/>
              </a:xfrm>
              <a:prstGeom prst="line">
                <a:avLst/>
              </a:prstGeom>
              <a:blipFill dpi="0" rotWithShape="1">
                <a:blip r:embed="rId2">
                  <a:alphaModFix amt="34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Connettore 1 21">
                <a:extLst>
                  <a:ext uri="{FF2B5EF4-FFF2-40B4-BE49-F238E27FC236}">
                    <a16:creationId xmlns="" xmlns:a16="http://schemas.microsoft.com/office/drawing/2014/main" id="{E4B22BA6-82EC-AB45-8303-9979A8C5D054}"/>
                  </a:ext>
                </a:extLst>
              </p:cNvPr>
              <p:cNvCxnSpPr>
                <a:cxnSpLocks/>
                <a:stCxn id="13" idx="4"/>
              </p:cNvCxnSpPr>
              <p:nvPr/>
            </p:nvCxnSpPr>
            <p:spPr>
              <a:xfrm flipH="1" flipV="1">
                <a:off x="4704802" y="830638"/>
                <a:ext cx="3145976" cy="748936"/>
              </a:xfrm>
              <a:prstGeom prst="line">
                <a:avLst/>
              </a:prstGeom>
              <a:blipFill dpi="0" rotWithShape="1">
                <a:blip r:embed="rId2">
                  <a:alphaModFix amt="34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Connettore 1 22">
                <a:extLst>
                  <a:ext uri="{FF2B5EF4-FFF2-40B4-BE49-F238E27FC236}">
                    <a16:creationId xmlns="" xmlns:a16="http://schemas.microsoft.com/office/drawing/2014/main" id="{A1AA98E6-8C63-4D47-A66B-07C778AB6C1B}"/>
                  </a:ext>
                </a:extLst>
              </p:cNvPr>
              <p:cNvCxnSpPr>
                <a:stCxn id="14" idx="0"/>
                <a:endCxn id="13" idx="0"/>
              </p:cNvCxnSpPr>
              <p:nvPr/>
            </p:nvCxnSpPr>
            <p:spPr>
              <a:xfrm flipV="1">
                <a:off x="4576351" y="830637"/>
                <a:ext cx="137162" cy="15040"/>
              </a:xfrm>
              <a:prstGeom prst="line">
                <a:avLst/>
              </a:prstGeom>
              <a:blipFill dpi="0" rotWithShape="1">
                <a:blip r:embed="rId2">
                  <a:alphaModFix amt="34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Cilindro 15">
              <a:extLst>
                <a:ext uri="{FF2B5EF4-FFF2-40B4-BE49-F238E27FC236}">
                  <a16:creationId xmlns="" xmlns:a16="http://schemas.microsoft.com/office/drawing/2014/main" id="{2FFC935A-1023-4245-A3E7-93556D5EF19A}"/>
                </a:ext>
              </a:extLst>
            </p:cNvPr>
            <p:cNvSpPr/>
            <p:nvPr/>
          </p:nvSpPr>
          <p:spPr>
            <a:xfrm>
              <a:off x="4360091" y="2046513"/>
              <a:ext cx="564943" cy="2838995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MODELLI ORGANIZZATIVI IN FCN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7" name="Cilindro 16">
              <a:extLst>
                <a:ext uri="{FF2B5EF4-FFF2-40B4-BE49-F238E27FC236}">
                  <a16:creationId xmlns="" xmlns:a16="http://schemas.microsoft.com/office/drawing/2014/main" id="{2FFC935A-1023-4245-A3E7-93556D5EF19A}"/>
                </a:ext>
              </a:extLst>
            </p:cNvPr>
            <p:cNvSpPr/>
            <p:nvPr/>
          </p:nvSpPr>
          <p:spPr>
            <a:xfrm>
              <a:off x="7041767" y="2046513"/>
              <a:ext cx="425834" cy="2838995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RICERCA INFERMIERISTICA IN FCN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8" name="Cilindro 17">
              <a:extLst>
                <a:ext uri="{FF2B5EF4-FFF2-40B4-BE49-F238E27FC236}">
                  <a16:creationId xmlns="" xmlns:a16="http://schemas.microsoft.com/office/drawing/2014/main" id="{2FFC935A-1023-4245-A3E7-93556D5EF19A}"/>
                </a:ext>
              </a:extLst>
            </p:cNvPr>
            <p:cNvSpPr/>
            <p:nvPr/>
          </p:nvSpPr>
          <p:spPr>
            <a:xfrm>
              <a:off x="5620532" y="2120231"/>
              <a:ext cx="589661" cy="2765277"/>
            </a:xfrm>
            <a:prstGeom prst="can">
              <a:avLst/>
            </a:prstGeom>
            <a:blipFill dpi="0" rotWithShape="1">
              <a:blip r:embed="rId2">
                <a:alphaModFix amt="34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</a:rPr>
                <a:t>MODELLI DI COMUNICAZIONE</a:t>
              </a:r>
              <a:endParaRPr lang="it-IT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6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8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 bisogni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51236" y="1655416"/>
            <a:ext cx="10058400" cy="389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OMS </a:t>
            </a: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sz="320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l’esigenza</a:t>
            </a:r>
            <a:r>
              <a:rPr lang="en-US" sz="320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innovare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gli</a:t>
            </a:r>
            <a:r>
              <a:rPr lang="en-US" sz="320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attuali</a:t>
            </a:r>
            <a:r>
              <a:rPr lang="en-US" sz="320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modelli</a:t>
            </a:r>
            <a:r>
              <a:rPr lang="en-US" sz="320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assistenza</a:t>
            </a:r>
            <a:r>
              <a:rPr lang="en-US" sz="320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sanitaria di base</a:t>
            </a:r>
          </a:p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endParaRPr lang="en-US" sz="32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infermiere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famiglia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 di 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comunità</a:t>
            </a:r>
            <a:r>
              <a:rPr lang="en-US" sz="32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identificato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come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attore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chiave</a:t>
            </a:r>
            <a:endParaRPr lang="en-US" sz="32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endParaRPr lang="en-US" sz="3200" b="1" i="0" u="none" strike="noStrike" cap="none" dirty="0" smtClean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Bisogno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urgente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allineare</a:t>
            </a:r>
            <a:r>
              <a:rPr lang="en-US" sz="320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competenze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attualmente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disponibili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</a:t>
            </a:r>
            <a:r>
              <a:rPr lang="en-US" sz="3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quelle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richieste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dai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nuovi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modelli</a:t>
            </a:r>
            <a:endParaRPr lang="en-US" sz="3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5345965" y="2543198"/>
            <a:ext cx="254735" cy="5117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CC8DD"/>
          </a:solidFill>
          <a:ln w="15875" cap="flat" cmpd="sng">
            <a:solidFill>
              <a:srgbClr val="7EA9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7;p6"/>
          <p:cNvSpPr/>
          <p:nvPr/>
        </p:nvSpPr>
        <p:spPr>
          <a:xfrm>
            <a:off x="5353068" y="4045971"/>
            <a:ext cx="254735" cy="51173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CC8DD"/>
          </a:solidFill>
          <a:ln w="15875" cap="flat" cmpd="sng">
            <a:solidFill>
              <a:srgbClr val="7EA9C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928" y="115424"/>
            <a:ext cx="1798956" cy="9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8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Il progetto</a:t>
            </a:r>
            <a:r>
              <a:rPr lang="it-IT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8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ENhANCE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75" y="1911933"/>
            <a:ext cx="2582311" cy="26235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3682" t="16827" r="54873" b="11054"/>
          <a:stretch/>
        </p:blipFill>
        <p:spPr>
          <a:xfrm>
            <a:off x="1097280" y="2780839"/>
            <a:ext cx="7080450" cy="34653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97280" y="1311769"/>
            <a:ext cx="9162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Finanziato nell’ambito del programma </a:t>
            </a:r>
            <a:r>
              <a:rPr lang="it-IT" sz="2400" b="1" dirty="0" smtClean="0"/>
              <a:t>Erasmus+ - Sector </a:t>
            </a:r>
            <a:r>
              <a:rPr lang="it-IT" sz="2400" b="1" dirty="0" err="1" smtClean="0"/>
              <a:t>Skills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Alliances</a:t>
            </a:r>
            <a:endParaRPr lang="it-IT" sz="2400" b="1" dirty="0" smtClean="0"/>
          </a:p>
          <a:p>
            <a:r>
              <a:rPr lang="it-IT" sz="2400" dirty="0" smtClean="0"/>
              <a:t>Budget: 1.000.000 €</a:t>
            </a:r>
            <a:br>
              <a:rPr lang="it-IT" sz="2400" dirty="0" smtClean="0"/>
            </a:br>
            <a:r>
              <a:rPr lang="it-IT" sz="2400" dirty="0" smtClean="0"/>
              <a:t>Durata: 36 mesi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090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8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it-IT" sz="4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 principali obiettivi &amp; risultati attesi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655320" y="1359354"/>
            <a:ext cx="10942320" cy="512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Definire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Profilo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Professionale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europeo</a:t>
            </a:r>
            <a:r>
              <a:rPr lang="en-US" sz="3200" b="1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infermiere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famiglia</a:t>
            </a:r>
            <a:r>
              <a:rPr lang="en-US" sz="32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 di </a:t>
            </a:r>
            <a:r>
              <a:rPr lang="en-US" sz="3200" b="0" i="0" u="none" strike="noStrike" cap="none" dirty="0" err="1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comunità</a:t>
            </a:r>
            <a:endParaRPr lang="en-US" sz="32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AutoNum type="arabicPeriod"/>
            </a:pP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Sviluppare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un </a:t>
            </a:r>
            <a:r>
              <a:rPr lang="en-US" sz="3200" b="1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Curriculum </a:t>
            </a:r>
            <a:r>
              <a:rPr lang="en-US" sz="3200" b="1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europeo</a:t>
            </a:r>
            <a:r>
              <a:rPr lang="en-US" sz="3200" b="1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per la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formazione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di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infermieri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di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famiglia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e di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comunità</a:t>
            </a:r>
            <a:endParaRPr lang="en-US" sz="3200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AutoNum type="arabicPeriod"/>
            </a:pP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Sviluppare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3 </a:t>
            </a:r>
            <a:r>
              <a:rPr lang="en-US" sz="3200" b="1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curricula </a:t>
            </a:r>
            <a:r>
              <a:rPr lang="en-US" sz="3200" b="1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nazionali</a:t>
            </a:r>
            <a:r>
              <a:rPr lang="en-US" sz="32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derivanti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dal Curriculum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europeo</a:t>
            </a:r>
            <a:endParaRPr lang="en-US" sz="3200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AutoNum type="arabicPeriod"/>
            </a:pP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Realizzare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3</a:t>
            </a:r>
            <a:r>
              <a:rPr lang="en-US" sz="3200" b="1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corsi</a:t>
            </a:r>
            <a:r>
              <a:rPr lang="en-US" sz="3200" b="1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pilota</a:t>
            </a:r>
            <a:r>
              <a:rPr lang="en-US" sz="3200" b="1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(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Grecia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, Italia,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Finlandia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) per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validare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200" dirty="0" err="1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i</a:t>
            </a:r>
            <a:r>
              <a:rPr lang="en-US" sz="3200" dirty="0" smtClean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 Curricula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14" y="4655742"/>
            <a:ext cx="3475800" cy="18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progetto </a:t>
            </a:r>
            <a:r>
              <a:rPr lang="it-IT" dirty="0" err="1" smtClean="0"/>
              <a:t>ENhANCE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4000" b="1" i="1" cap="none" dirty="0" smtClean="0"/>
              <a:t>Serena Alvino</a:t>
            </a:r>
          </a:p>
          <a:p>
            <a:r>
              <a:rPr lang="it-IT" sz="4000" b="1" i="1" cap="none" dirty="0" smtClean="0"/>
              <a:t>Si4Life</a:t>
            </a:r>
            <a:endParaRPr lang="it-IT" sz="4000" b="1" i="1" cap="non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4744" t="15683" r="54689" b="54774"/>
          <a:stretch/>
        </p:blipFill>
        <p:spPr>
          <a:xfrm rot="20889703">
            <a:off x="6937766" y="599095"/>
            <a:ext cx="4564969" cy="18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1042" y="266507"/>
            <a:ext cx="10705819" cy="89624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sfida di </a:t>
            </a:r>
            <a:r>
              <a:rPr lang="it-IT" dirty="0" err="1" smtClean="0"/>
              <a:t>ENhANCE</a:t>
            </a:r>
            <a:r>
              <a:rPr lang="it-IT" dirty="0" smtClean="0"/>
              <a:t>: un curriculum «flessibile»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03528"/>
            <a:ext cx="11987684" cy="7960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dirty="0"/>
              <a:t>C</a:t>
            </a:r>
            <a:r>
              <a:rPr lang="it-IT" sz="2400" dirty="0" smtClean="0"/>
              <a:t>reare un curriculum di RIFERIMENTO A LIVELLO EUROPEO, </a:t>
            </a:r>
          </a:p>
          <a:p>
            <a:pPr marL="0" indent="0" algn="ctr">
              <a:buNone/>
            </a:pPr>
            <a:r>
              <a:rPr lang="it-IT" sz="2400" dirty="0" smtClean="0"/>
              <a:t>ma REALMENTE USABILE per progettare corsi A LIVELLO LOCALE</a:t>
            </a:r>
            <a:endParaRPr lang="it-IT" sz="2400" dirty="0"/>
          </a:p>
        </p:txBody>
      </p:sp>
      <p:sp>
        <p:nvSpPr>
          <p:cNvPr id="4" name="Rettangolo arrotondato 3"/>
          <p:cNvSpPr/>
          <p:nvPr/>
        </p:nvSpPr>
        <p:spPr>
          <a:xfrm>
            <a:off x="300707" y="2289314"/>
            <a:ext cx="3097162" cy="11995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tx1"/>
                </a:solidFill>
              </a:rPr>
              <a:t>CURRICULUM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EUROPEO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10754" y="5554002"/>
            <a:ext cx="3097162" cy="7423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tx1"/>
                </a:solidFill>
              </a:rPr>
              <a:t>CORSO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Freccia a destra con strisce 6"/>
          <p:cNvSpPr/>
          <p:nvPr/>
        </p:nvSpPr>
        <p:spPr>
          <a:xfrm rot="5400000">
            <a:off x="148304" y="3749515"/>
            <a:ext cx="1818970" cy="1582993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78499" y="3926091"/>
            <a:ext cx="172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ADATTAMENTO AL </a:t>
            </a:r>
          </a:p>
          <a:p>
            <a:pPr algn="ctr"/>
            <a:r>
              <a:rPr lang="it-IT" b="1" dirty="0" smtClean="0"/>
              <a:t>CONTESTO LOCALE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84" y="5658761"/>
            <a:ext cx="598242" cy="598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8" y="2473448"/>
            <a:ext cx="962298" cy="865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3790296" y="2705716"/>
            <a:ext cx="7646795" cy="105925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71463"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it-IT" b="1" dirty="0" smtClean="0"/>
              <a:t>GENERALE</a:t>
            </a:r>
            <a:r>
              <a:rPr lang="it-IT" dirty="0" smtClean="0"/>
              <a:t>, per rispondere alle esigenze di tutti i paesi</a:t>
            </a:r>
          </a:p>
          <a:p>
            <a:pPr marL="361950" indent="-271463"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it-IT" b="1" dirty="0"/>
              <a:t>ADATTABILE</a:t>
            </a:r>
            <a:r>
              <a:rPr lang="it-IT" dirty="0"/>
              <a:t> ai contesti locali in termini di NORMATIVA, POLITICHE ed ESIGENZE SPECIFICHE DELLA </a:t>
            </a:r>
            <a:r>
              <a:rPr lang="it-IT" dirty="0" smtClean="0"/>
              <a:t>POPOLAZIONE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788850" y="2133180"/>
            <a:ext cx="20174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CONDIZIONI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9707476" y="3886207"/>
            <a:ext cx="2985266" cy="16314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795253" y="4235724"/>
            <a:ext cx="8282962" cy="2012307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2">
                  <a:lumMod val="50000"/>
                </a:schemeClr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2">
                  <a:lumMod val="50000"/>
                </a:schemeClr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71463"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it-IT" dirty="0" smtClean="0"/>
              <a:t>BASATO SU </a:t>
            </a:r>
            <a:r>
              <a:rPr lang="it-IT" b="1" dirty="0" smtClean="0"/>
              <a:t>STANDARD EUROPEI </a:t>
            </a:r>
            <a:r>
              <a:rPr lang="it-IT" dirty="0" smtClean="0"/>
              <a:t>(ECVET, EQAVET, EQF)</a:t>
            </a:r>
          </a:p>
          <a:p>
            <a:pPr marL="361950" indent="-271463"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it-IT" dirty="0" smtClean="0"/>
              <a:t>BASATO SU UN </a:t>
            </a:r>
            <a:r>
              <a:rPr lang="it-IT" b="1" dirty="0" smtClean="0"/>
              <a:t>PROFILO PROFESSIONALE </a:t>
            </a:r>
            <a:r>
              <a:rPr lang="it-IT" dirty="0" smtClean="0"/>
              <a:t>centrato su 28 competenze «core»</a:t>
            </a:r>
          </a:p>
          <a:p>
            <a:pPr marL="361950" indent="-271463"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it-IT" b="1" dirty="0" smtClean="0"/>
              <a:t>STRUTTURATO</a:t>
            </a:r>
            <a:r>
              <a:rPr lang="it-IT" dirty="0" smtClean="0"/>
              <a:t> per «obiettivi di apprendimento» ( 54, raggruppati in 7 unità)</a:t>
            </a:r>
          </a:p>
          <a:p>
            <a:pPr marL="361950" indent="-271463">
              <a:buFont typeface="Wingdings" panose="05000000000000000000" pitchFamily="2" charset="2"/>
              <a:buChar char="§"/>
              <a:tabLst>
                <a:tab pos="271463" algn="l"/>
              </a:tabLst>
            </a:pPr>
            <a:r>
              <a:rPr lang="it-IT" dirty="0" smtClean="0"/>
              <a:t>AFFIANCATO da numerosi </a:t>
            </a:r>
            <a:r>
              <a:rPr lang="it-IT" b="1" dirty="0" smtClean="0"/>
              <a:t>STRUMENTI PRATICI </a:t>
            </a:r>
            <a:r>
              <a:rPr lang="it-IT" dirty="0" smtClean="0"/>
              <a:t>che </a:t>
            </a:r>
          </a:p>
          <a:p>
            <a:pPr marL="360363" indent="0">
              <a:buNone/>
              <a:tabLst>
                <a:tab pos="271463" algn="l"/>
              </a:tabLst>
            </a:pPr>
            <a:r>
              <a:rPr lang="it-IT" dirty="0" smtClean="0"/>
              <a:t>«accompagnano passo dopo passo» nell’adattamento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3788850" y="3712504"/>
            <a:ext cx="18173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SOLUZIONI</a:t>
            </a:r>
          </a:p>
        </p:txBody>
      </p:sp>
    </p:spTree>
    <p:extLst>
      <p:ext uri="{BB962C8B-B14F-4D97-AF65-F5344CB8AC3E}">
        <p14:creationId xmlns:p14="http://schemas.microsoft.com/office/powerpoint/2010/main" val="3160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6609" y="306268"/>
            <a:ext cx="10058400" cy="896245"/>
          </a:xfrm>
        </p:spPr>
        <p:txBody>
          <a:bodyPr/>
          <a:lstStyle/>
          <a:p>
            <a:r>
              <a:rPr lang="it-IT" dirty="0" smtClean="0"/>
              <a:t>Curriculum «testato» con 3 corsi pilota</a:t>
            </a:r>
            <a:endParaRPr lang="it-IT" dirty="0"/>
          </a:p>
        </p:txBody>
      </p:sp>
      <p:pic>
        <p:nvPicPr>
          <p:cNvPr id="2050" name="Picture 2" descr="Risultati immagini per EUR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33" y="907487"/>
            <a:ext cx="56007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e 11"/>
          <p:cNvSpPr/>
          <p:nvPr/>
        </p:nvSpPr>
        <p:spPr>
          <a:xfrm>
            <a:off x="8342665" y="4675238"/>
            <a:ext cx="412955" cy="37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sz="half" idx="1"/>
          </p:nvPr>
        </p:nvSpPr>
        <p:spPr>
          <a:xfrm>
            <a:off x="255639" y="1762917"/>
            <a:ext cx="6479458" cy="4126598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L</a:t>
            </a:r>
            <a:r>
              <a:rPr lang="it-IT" sz="2400" dirty="0" smtClean="0"/>
              <a:t>’efficacia del CURRICULUM e degli STRUMENTI ad esso affiancati verrà testata attraverso 3 corsi pilota in 3 diversi paesi EU</a:t>
            </a:r>
          </a:p>
          <a:p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/>
              <a:t>MASTER UNIVERSITARIO DI PRIMO LIVELLO PER INFERMIERE DI FAMIGLIA E COMUNITA’ – UNIVERSITA’ DI GENOVA (IT) – 1500 ore -60 </a:t>
            </a:r>
            <a:r>
              <a:rPr lang="it-IT" sz="1900" dirty="0" err="1" smtClean="0"/>
              <a:t>cfu</a:t>
            </a:r>
            <a:endParaRPr lang="it-IT" sz="1900" dirty="0" smtClean="0"/>
          </a:p>
          <a:p>
            <a:pPr marL="457200" indent="-457200">
              <a:buFont typeface="+mj-lt"/>
              <a:buAutoNum type="arabicPeriod"/>
            </a:pPr>
            <a:endParaRPr lang="it-IT" sz="1900" dirty="0"/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/>
              <a:t>CORSO DI SPECIALIZZAZIONE IN </a:t>
            </a:r>
            <a:r>
              <a:rPr lang="it-IT" sz="1900" dirty="0"/>
              <a:t>INFERMIERE DI FAMIGLIA E COMUNITA’ </a:t>
            </a:r>
            <a:r>
              <a:rPr lang="it-IT" sz="1900" dirty="0" smtClean="0"/>
              <a:t>– UNIVERSITY OF THESSALY (GR)</a:t>
            </a:r>
            <a:r>
              <a:rPr lang="it-IT" sz="1900" dirty="0"/>
              <a:t> – 250 ore – 40 </a:t>
            </a:r>
            <a:r>
              <a:rPr lang="it-IT" sz="1900" dirty="0" err="1"/>
              <a:t>cfu</a:t>
            </a:r>
            <a:endParaRPr lang="it-IT" sz="1900" dirty="0"/>
          </a:p>
          <a:p>
            <a:pPr marL="457200" indent="-457200">
              <a:buFont typeface="+mj-lt"/>
              <a:buAutoNum type="arabicPeriod"/>
            </a:pPr>
            <a:endParaRPr lang="it-IT" sz="1900" dirty="0"/>
          </a:p>
          <a:p>
            <a:pPr marL="457200" indent="-457200">
              <a:buFont typeface="+mj-lt"/>
              <a:buAutoNum type="arabicPeriod"/>
            </a:pPr>
            <a:r>
              <a:rPr lang="it-IT" sz="1900" dirty="0" smtClean="0"/>
              <a:t>CORSO DI SPECIALIZZAZIONE UNIVERSITARIO </a:t>
            </a:r>
            <a:r>
              <a:rPr lang="it-IT" sz="1900" dirty="0"/>
              <a:t>PER INFERMIERE DI FAMIGLIA E COMUNITA’ – </a:t>
            </a:r>
            <a:r>
              <a:rPr lang="it-IT" sz="1900" dirty="0" smtClean="0"/>
              <a:t>UNIVERSITY OF EASTERN </a:t>
            </a:r>
            <a:r>
              <a:rPr lang="it-IT" sz="1900" dirty="0"/>
              <a:t>FINLAND(FIN) - 852,5 </a:t>
            </a:r>
            <a:r>
              <a:rPr lang="it-IT" sz="1900" dirty="0" smtClean="0"/>
              <a:t>ore – 30 </a:t>
            </a:r>
            <a:r>
              <a:rPr lang="it-IT" sz="1900" dirty="0" err="1" smtClean="0"/>
              <a:t>cfu</a:t>
            </a:r>
            <a:endParaRPr lang="it-IT" sz="1900" dirty="0"/>
          </a:p>
          <a:p>
            <a:endParaRPr lang="it-IT" sz="1900" dirty="0"/>
          </a:p>
        </p:txBody>
      </p:sp>
      <p:sp>
        <p:nvSpPr>
          <p:cNvPr id="14" name="Ovale 13"/>
          <p:cNvSpPr/>
          <p:nvPr/>
        </p:nvSpPr>
        <p:spPr>
          <a:xfrm>
            <a:off x="9665104" y="5098025"/>
            <a:ext cx="412955" cy="37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</a:t>
            </a:r>
            <a:endParaRPr lang="it-IT" b="1" dirty="0"/>
          </a:p>
        </p:txBody>
      </p:sp>
      <p:sp>
        <p:nvSpPr>
          <p:cNvPr id="15" name="Ovale 14"/>
          <p:cNvSpPr/>
          <p:nvPr/>
        </p:nvSpPr>
        <p:spPr>
          <a:xfrm>
            <a:off x="9366551" y="2821857"/>
            <a:ext cx="412955" cy="37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70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184B5B"/>
                </a:solidFill>
                <a:latin typeface="Times New Roman"/>
                <a:cs typeface="Times New Roman"/>
              </a:rPr>
              <a:t>MASTER UNIVERSITARIO DI PRIMO LIVELLO PER INFERMIERE DI FAMIGLIA E COMUNITA’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sz="4000" b="1" i="1" cap="none" dirty="0" smtClean="0"/>
              <a:t>Annamaria Bagnasco</a:t>
            </a:r>
          </a:p>
          <a:p>
            <a:r>
              <a:rPr lang="it-IT" sz="4000" b="1" i="1" cap="none" dirty="0" smtClean="0"/>
              <a:t>Dipartimento di Scienze della Salute </a:t>
            </a:r>
          </a:p>
          <a:p>
            <a:r>
              <a:rPr lang="it-IT" sz="4000" b="1" i="1" cap="none" dirty="0" smtClean="0"/>
              <a:t>Università degli Studi di Genova</a:t>
            </a:r>
            <a:endParaRPr lang="it-IT" sz="4000" b="1" i="1" cap="none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4744" t="15683" r="54689" b="54774"/>
          <a:stretch/>
        </p:blipFill>
        <p:spPr>
          <a:xfrm rot="20889703">
            <a:off x="6937766" y="599095"/>
            <a:ext cx="4564969" cy="18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2497" y="308858"/>
            <a:ext cx="6463832" cy="76073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STUDIO DELPHI</a:t>
            </a:r>
            <a:endParaRPr lang="it-IT" sz="4000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39158" y="1531005"/>
            <a:ext cx="5635441" cy="3881315"/>
          </a:xfrm>
        </p:spPr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23 Esperti di 10 paesi </a:t>
            </a:r>
          </a:p>
          <a:p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4 Round </a:t>
            </a:r>
          </a:p>
          <a:p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28 Competenze Core</a:t>
            </a:r>
          </a:p>
          <a:p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7 Unità di apprendimento</a:t>
            </a:r>
          </a:p>
          <a:p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53 Esiti formativi </a:t>
            </a:r>
          </a:p>
          <a:p>
            <a:endParaRPr lang="it-IT" sz="3600" b="1" dirty="0">
              <a:solidFill>
                <a:srgbClr val="184B5B"/>
              </a:solidFill>
              <a:latin typeface="Times New Roman"/>
              <a:cs typeface="Times New Roman"/>
            </a:endParaRPr>
          </a:p>
          <a:p>
            <a:r>
              <a:rPr lang="it-IT" sz="3600" b="1" dirty="0" smtClean="0">
                <a:solidFill>
                  <a:srgbClr val="184B5B"/>
                </a:solidFill>
                <a:latin typeface="Times New Roman"/>
                <a:cs typeface="Times New Roman"/>
              </a:rPr>
              <a:t> </a:t>
            </a:r>
            <a:endParaRPr lang="it-IT" sz="3600" b="1" dirty="0">
              <a:solidFill>
                <a:srgbClr val="184B5B"/>
              </a:solidFill>
              <a:latin typeface="Times New Roman"/>
              <a:cs typeface="Times New Roman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6486272" y="170896"/>
            <a:ext cx="5548863" cy="5105362"/>
            <a:chOff x="6993088" y="192066"/>
            <a:chExt cx="5001822" cy="5069073"/>
          </a:xfrm>
        </p:grpSpPr>
        <p:pic>
          <p:nvPicPr>
            <p:cNvPr id="3" name="Immagine 2" descr="european-map_i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088" y="192066"/>
              <a:ext cx="5001822" cy="5069073"/>
            </a:xfrm>
            <a:prstGeom prst="rect">
              <a:avLst/>
            </a:prstGeom>
          </p:spPr>
        </p:pic>
        <p:sp>
          <p:nvSpPr>
            <p:cNvPr id="7" name="Connettore 6"/>
            <p:cNvSpPr/>
            <p:nvPr/>
          </p:nvSpPr>
          <p:spPr>
            <a:xfrm>
              <a:off x="8771450" y="2844411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onnettore 16"/>
            <p:cNvSpPr/>
            <p:nvPr/>
          </p:nvSpPr>
          <p:spPr>
            <a:xfrm>
              <a:off x="8246517" y="2343668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onnettore 17"/>
            <p:cNvSpPr/>
            <p:nvPr/>
          </p:nvSpPr>
          <p:spPr>
            <a:xfrm>
              <a:off x="7727631" y="4026115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onnettore 19"/>
            <p:cNvSpPr/>
            <p:nvPr/>
          </p:nvSpPr>
          <p:spPr>
            <a:xfrm>
              <a:off x="9580623" y="3562048"/>
              <a:ext cx="252806" cy="217714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Connettore 20"/>
            <p:cNvSpPr/>
            <p:nvPr/>
          </p:nvSpPr>
          <p:spPr>
            <a:xfrm>
              <a:off x="9134307" y="3691077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onnettore 21"/>
            <p:cNvSpPr/>
            <p:nvPr/>
          </p:nvSpPr>
          <p:spPr>
            <a:xfrm>
              <a:off x="9679802" y="1714715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onnettore 23"/>
            <p:cNvSpPr/>
            <p:nvPr/>
          </p:nvSpPr>
          <p:spPr>
            <a:xfrm>
              <a:off x="9875745" y="3670515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onnettore 26"/>
            <p:cNvSpPr/>
            <p:nvPr/>
          </p:nvSpPr>
          <p:spPr>
            <a:xfrm>
              <a:off x="8938364" y="3404421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onnettore 27"/>
            <p:cNvSpPr/>
            <p:nvPr/>
          </p:nvSpPr>
          <p:spPr>
            <a:xfrm>
              <a:off x="9174221" y="2878277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onnettore 28"/>
            <p:cNvSpPr/>
            <p:nvPr/>
          </p:nvSpPr>
          <p:spPr>
            <a:xfrm>
              <a:off x="10341411" y="4613943"/>
              <a:ext cx="220857" cy="234698"/>
            </a:xfrm>
            <a:prstGeom prst="flowChartConnector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228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_PreliminaryTemplate.potx" id="{A0384ECD-3B66-433F-BA75-7BD819B7517E}" vid="{42006D54-6511-4168-B338-FE23C10CD84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ENhANCE_Presentation_Template</Template>
  <TotalTime>759</TotalTime>
  <Words>450</Words>
  <Application>Microsoft Office PowerPoint</Application>
  <PresentationFormat>Widescreen</PresentationFormat>
  <Paragraphs>84</Paragraphs>
  <Slides>11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Times New Roman</vt:lpstr>
      <vt:lpstr>Wingdings</vt:lpstr>
      <vt:lpstr>Retrospettivo</vt:lpstr>
      <vt:lpstr>Il progetto ENhANCE</vt:lpstr>
      <vt:lpstr>I bisogni</vt:lpstr>
      <vt:lpstr>Il progetto ENhANCE</vt:lpstr>
      <vt:lpstr>I principali obiettivi &amp; risultati attesi</vt:lpstr>
      <vt:lpstr>Il progetto ENhANCE</vt:lpstr>
      <vt:lpstr>La sfida di ENhANCE: un curriculum «flessibile»</vt:lpstr>
      <vt:lpstr>Curriculum «testato» con 3 corsi pilota</vt:lpstr>
      <vt:lpstr>MASTER UNIVERSITARIO DI PRIMO LIVELLO PER INFERMIERE DI FAMIGLIA E COMUNITA’ </vt:lpstr>
      <vt:lpstr>STUDIO DELPHI</vt:lpstr>
      <vt:lpstr>INFERMIERE DI FAMIGLIA E DI COMUNITA’ CORE COMPETENCE EUROPEO</vt:lpstr>
      <vt:lpstr>  MASTER UNIVERSITARIO PROGETTO PILOTA ITALIANO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romagnoli</dc:creator>
  <cp:lastModifiedBy>DeRiz Valentina</cp:lastModifiedBy>
  <cp:revision>102</cp:revision>
  <cp:lastPrinted>2019-07-23T06:22:24Z</cp:lastPrinted>
  <dcterms:created xsi:type="dcterms:W3CDTF">2018-03-20T08:46:40Z</dcterms:created>
  <dcterms:modified xsi:type="dcterms:W3CDTF">2019-07-23T06:22:45Z</dcterms:modified>
</cp:coreProperties>
</file>