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olors1.xml" ContentType="application/vnd.ms-office.chartcolor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30"/>
  </p:notesMasterIdLst>
  <p:sldIdLst>
    <p:sldId id="434" r:id="rId2"/>
    <p:sldId id="482" r:id="rId3"/>
    <p:sldId id="435" r:id="rId4"/>
    <p:sldId id="436" r:id="rId5"/>
    <p:sldId id="437" r:id="rId6"/>
    <p:sldId id="494" r:id="rId7"/>
    <p:sldId id="445" r:id="rId8"/>
    <p:sldId id="439" r:id="rId9"/>
    <p:sldId id="440" r:id="rId10"/>
    <p:sldId id="488" r:id="rId11"/>
    <p:sldId id="489" r:id="rId12"/>
    <p:sldId id="491" r:id="rId13"/>
    <p:sldId id="513" r:id="rId14"/>
    <p:sldId id="512" r:id="rId15"/>
    <p:sldId id="496" r:id="rId16"/>
    <p:sldId id="498" r:id="rId17"/>
    <p:sldId id="500" r:id="rId18"/>
    <p:sldId id="502" r:id="rId19"/>
    <p:sldId id="503" r:id="rId20"/>
    <p:sldId id="510" r:id="rId21"/>
    <p:sldId id="504" r:id="rId22"/>
    <p:sldId id="505" r:id="rId23"/>
    <p:sldId id="508" r:id="rId24"/>
    <p:sldId id="507" r:id="rId25"/>
    <p:sldId id="509" r:id="rId26"/>
    <p:sldId id="495" r:id="rId27"/>
    <p:sldId id="506" r:id="rId28"/>
    <p:sldId id="493" r:id="rId29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2C8C85-51F0-491E-9774-3900AFEF0FD7}" styleName="Stile chiaro 2 - Color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6" autoAdjust="0"/>
    <p:restoredTop sz="95167" autoAdjust="0"/>
  </p:normalViewPr>
  <p:slideViewPr>
    <p:cSldViewPr snapToGrid="0">
      <p:cViewPr varScale="1">
        <p:scale>
          <a:sx n="107" d="100"/>
          <a:sy n="107" d="100"/>
        </p:scale>
        <p:origin x="-30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8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Foglio_di_lavoro_di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5.0446455450822006E-2"/>
          <c:y val="0.12795811637506763"/>
          <c:w val="0.89908997572927707"/>
          <c:h val="0.67640329470857885"/>
        </c:manualLayout>
      </c:layout>
      <c:lineChart>
        <c:grouping val="standard"/>
        <c:ser>
          <c:idx val="0"/>
          <c:order val="0"/>
          <c:tx>
            <c:strRef>
              <c:f>Foglio1!$B$1</c:f>
              <c:strCache>
                <c:ptCount val="1"/>
                <c:pt idx="0">
                  <c:v>2017/18 Globale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Foglio1!$A$2:$A$29</c:f>
              <c:strCache>
                <c:ptCount val="28"/>
                <c:pt idx="0">
                  <c:v>Sett. 42</c:v>
                </c:pt>
                <c:pt idx="1">
                  <c:v>Sett. 43</c:v>
                </c:pt>
                <c:pt idx="2">
                  <c:v>Sett. 44</c:v>
                </c:pt>
                <c:pt idx="3">
                  <c:v>Sett. 45</c:v>
                </c:pt>
                <c:pt idx="4">
                  <c:v>Sett. 46</c:v>
                </c:pt>
                <c:pt idx="5">
                  <c:v>Sett. 47</c:v>
                </c:pt>
                <c:pt idx="6">
                  <c:v>Sett. 48</c:v>
                </c:pt>
                <c:pt idx="7">
                  <c:v>Sett. 49</c:v>
                </c:pt>
                <c:pt idx="8">
                  <c:v>Sett. 50</c:v>
                </c:pt>
                <c:pt idx="9">
                  <c:v>Sett. 51</c:v>
                </c:pt>
                <c:pt idx="10">
                  <c:v>Sett. 52</c:v>
                </c:pt>
                <c:pt idx="11">
                  <c:v>Sett. 1</c:v>
                </c:pt>
                <c:pt idx="12">
                  <c:v>Sett. 2</c:v>
                </c:pt>
                <c:pt idx="13">
                  <c:v>Sett. 3</c:v>
                </c:pt>
                <c:pt idx="14">
                  <c:v>Sett. 4</c:v>
                </c:pt>
                <c:pt idx="15">
                  <c:v>Sett. 5</c:v>
                </c:pt>
                <c:pt idx="16">
                  <c:v>Sett. 6</c:v>
                </c:pt>
                <c:pt idx="17">
                  <c:v>Sett. 7</c:v>
                </c:pt>
                <c:pt idx="18">
                  <c:v>Sett. 8</c:v>
                </c:pt>
                <c:pt idx="19">
                  <c:v>Sett. 9</c:v>
                </c:pt>
                <c:pt idx="20">
                  <c:v>Sett. 10</c:v>
                </c:pt>
                <c:pt idx="21">
                  <c:v>Sett. 11</c:v>
                </c:pt>
                <c:pt idx="22">
                  <c:v>Sett. 12</c:v>
                </c:pt>
                <c:pt idx="23">
                  <c:v>Sett. 13</c:v>
                </c:pt>
                <c:pt idx="24">
                  <c:v>Sett.14</c:v>
                </c:pt>
                <c:pt idx="25">
                  <c:v>Sett. 15</c:v>
                </c:pt>
                <c:pt idx="26">
                  <c:v>Sett. 16</c:v>
                </c:pt>
                <c:pt idx="27">
                  <c:v>Sett. 17</c:v>
                </c:pt>
              </c:strCache>
            </c:strRef>
          </c:cat>
          <c:val>
            <c:numRef>
              <c:f>Foglio1!$B$2:$B$29</c:f>
              <c:numCache>
                <c:formatCode>General</c:formatCode>
                <c:ptCount val="28"/>
                <c:pt idx="0">
                  <c:v>0.89000000000000012</c:v>
                </c:pt>
                <c:pt idx="1">
                  <c:v>0.85000000000000009</c:v>
                </c:pt>
                <c:pt idx="2">
                  <c:v>0.95000000000000007</c:v>
                </c:pt>
                <c:pt idx="3">
                  <c:v>1.24</c:v>
                </c:pt>
                <c:pt idx="4">
                  <c:v>1.6</c:v>
                </c:pt>
                <c:pt idx="5">
                  <c:v>1.85</c:v>
                </c:pt>
                <c:pt idx="6">
                  <c:v>2.38</c:v>
                </c:pt>
                <c:pt idx="7">
                  <c:v>3.11</c:v>
                </c:pt>
                <c:pt idx="8">
                  <c:v>4.74</c:v>
                </c:pt>
                <c:pt idx="9">
                  <c:v>7.21</c:v>
                </c:pt>
                <c:pt idx="10">
                  <c:v>11.450000000000001</c:v>
                </c:pt>
                <c:pt idx="11">
                  <c:v>13.8</c:v>
                </c:pt>
                <c:pt idx="12">
                  <c:v>14.729999999999999</c:v>
                </c:pt>
                <c:pt idx="13">
                  <c:v>13.870000000000001</c:v>
                </c:pt>
                <c:pt idx="14">
                  <c:v>12.69</c:v>
                </c:pt>
                <c:pt idx="15">
                  <c:v>10.719999999999999</c:v>
                </c:pt>
                <c:pt idx="16">
                  <c:v>8.9700000000000006</c:v>
                </c:pt>
                <c:pt idx="17">
                  <c:v>7.1199999999999992</c:v>
                </c:pt>
                <c:pt idx="18">
                  <c:v>6.24</c:v>
                </c:pt>
                <c:pt idx="19">
                  <c:v>4.74</c:v>
                </c:pt>
                <c:pt idx="20">
                  <c:v>3.62</c:v>
                </c:pt>
                <c:pt idx="21">
                  <c:v>2.63</c:v>
                </c:pt>
                <c:pt idx="22">
                  <c:v>2.15</c:v>
                </c:pt>
                <c:pt idx="23">
                  <c:v>1.7300000000000002</c:v>
                </c:pt>
                <c:pt idx="24">
                  <c:v>1.32</c:v>
                </c:pt>
                <c:pt idx="25">
                  <c:v>1.1100000000000001</c:v>
                </c:pt>
                <c:pt idx="26">
                  <c:v>0.89000000000000012</c:v>
                </c:pt>
                <c:pt idx="27">
                  <c:v>0.64000000000000012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C1-4BFE-BDF3-B87E9BB89AC4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2017/18 &gt;65 anni</c:v>
                </c:pt>
              </c:strCache>
            </c:strRef>
          </c:tx>
          <c:spPr>
            <a:ln w="3810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Foglio1!$A$2:$A$29</c:f>
              <c:strCache>
                <c:ptCount val="28"/>
                <c:pt idx="0">
                  <c:v>Sett. 42</c:v>
                </c:pt>
                <c:pt idx="1">
                  <c:v>Sett. 43</c:v>
                </c:pt>
                <c:pt idx="2">
                  <c:v>Sett. 44</c:v>
                </c:pt>
                <c:pt idx="3">
                  <c:v>Sett. 45</c:v>
                </c:pt>
                <c:pt idx="4">
                  <c:v>Sett. 46</c:v>
                </c:pt>
                <c:pt idx="5">
                  <c:v>Sett. 47</c:v>
                </c:pt>
                <c:pt idx="6">
                  <c:v>Sett. 48</c:v>
                </c:pt>
                <c:pt idx="7">
                  <c:v>Sett. 49</c:v>
                </c:pt>
                <c:pt idx="8">
                  <c:v>Sett. 50</c:v>
                </c:pt>
                <c:pt idx="9">
                  <c:v>Sett. 51</c:v>
                </c:pt>
                <c:pt idx="10">
                  <c:v>Sett. 52</c:v>
                </c:pt>
                <c:pt idx="11">
                  <c:v>Sett. 1</c:v>
                </c:pt>
                <c:pt idx="12">
                  <c:v>Sett. 2</c:v>
                </c:pt>
                <c:pt idx="13">
                  <c:v>Sett. 3</c:v>
                </c:pt>
                <c:pt idx="14">
                  <c:v>Sett. 4</c:v>
                </c:pt>
                <c:pt idx="15">
                  <c:v>Sett. 5</c:v>
                </c:pt>
                <c:pt idx="16">
                  <c:v>Sett. 6</c:v>
                </c:pt>
                <c:pt idx="17">
                  <c:v>Sett. 7</c:v>
                </c:pt>
                <c:pt idx="18">
                  <c:v>Sett. 8</c:v>
                </c:pt>
                <c:pt idx="19">
                  <c:v>Sett. 9</c:v>
                </c:pt>
                <c:pt idx="20">
                  <c:v>Sett. 10</c:v>
                </c:pt>
                <c:pt idx="21">
                  <c:v>Sett. 11</c:v>
                </c:pt>
                <c:pt idx="22">
                  <c:v>Sett. 12</c:v>
                </c:pt>
                <c:pt idx="23">
                  <c:v>Sett. 13</c:v>
                </c:pt>
                <c:pt idx="24">
                  <c:v>Sett.14</c:v>
                </c:pt>
                <c:pt idx="25">
                  <c:v>Sett. 15</c:v>
                </c:pt>
                <c:pt idx="26">
                  <c:v>Sett. 16</c:v>
                </c:pt>
                <c:pt idx="27">
                  <c:v>Sett. 17</c:v>
                </c:pt>
              </c:strCache>
            </c:strRef>
          </c:cat>
          <c:val>
            <c:numRef>
              <c:f>Foglio1!$C$2:$C$29</c:f>
              <c:numCache>
                <c:formatCode>General</c:formatCode>
                <c:ptCount val="28"/>
                <c:pt idx="0">
                  <c:v>0.68000000000000016</c:v>
                </c:pt>
                <c:pt idx="1">
                  <c:v>0.53</c:v>
                </c:pt>
                <c:pt idx="2">
                  <c:v>0.70000000000000007</c:v>
                </c:pt>
                <c:pt idx="3">
                  <c:v>0.79</c:v>
                </c:pt>
                <c:pt idx="4">
                  <c:v>0.87000000000000011</c:v>
                </c:pt>
                <c:pt idx="5">
                  <c:v>1.05</c:v>
                </c:pt>
                <c:pt idx="6">
                  <c:v>1.28</c:v>
                </c:pt>
                <c:pt idx="7">
                  <c:v>1.81</c:v>
                </c:pt>
                <c:pt idx="8">
                  <c:v>2.2999999999999998</c:v>
                </c:pt>
                <c:pt idx="9">
                  <c:v>3.51</c:v>
                </c:pt>
                <c:pt idx="10">
                  <c:v>6.37</c:v>
                </c:pt>
                <c:pt idx="11">
                  <c:v>8.5400000000000009</c:v>
                </c:pt>
                <c:pt idx="12">
                  <c:v>8.39</c:v>
                </c:pt>
                <c:pt idx="13">
                  <c:v>6.6599999999999993</c:v>
                </c:pt>
                <c:pt idx="14" formatCode="0.00">
                  <c:v>5.38</c:v>
                </c:pt>
                <c:pt idx="15" formatCode="0.00">
                  <c:v>4.3599999999999994</c:v>
                </c:pt>
                <c:pt idx="16">
                  <c:v>3.74</c:v>
                </c:pt>
                <c:pt idx="17">
                  <c:v>3.18</c:v>
                </c:pt>
                <c:pt idx="18">
                  <c:v>2.92</c:v>
                </c:pt>
                <c:pt idx="19">
                  <c:v>2.2200000000000002</c:v>
                </c:pt>
                <c:pt idx="20">
                  <c:v>1.84</c:v>
                </c:pt>
                <c:pt idx="21">
                  <c:v>1.41</c:v>
                </c:pt>
                <c:pt idx="22">
                  <c:v>1.1599999999999997</c:v>
                </c:pt>
                <c:pt idx="23">
                  <c:v>1.3</c:v>
                </c:pt>
                <c:pt idx="24">
                  <c:v>1.03</c:v>
                </c:pt>
                <c:pt idx="25">
                  <c:v>0.69000000000000017</c:v>
                </c:pt>
                <c:pt idx="26">
                  <c:v>0.69000000000000017</c:v>
                </c:pt>
                <c:pt idx="27">
                  <c:v>0.46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CC1-4BFE-BDF3-B87E9BB89AC4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2018/19 Globale</c:v>
                </c:pt>
              </c:strCache>
            </c:strRef>
          </c:tx>
          <c:spPr>
            <a:ln w="3810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strRef>
              <c:f>Foglio1!$A$2:$A$29</c:f>
              <c:strCache>
                <c:ptCount val="28"/>
                <c:pt idx="0">
                  <c:v>Sett. 42</c:v>
                </c:pt>
                <c:pt idx="1">
                  <c:v>Sett. 43</c:v>
                </c:pt>
                <c:pt idx="2">
                  <c:v>Sett. 44</c:v>
                </c:pt>
                <c:pt idx="3">
                  <c:v>Sett. 45</c:v>
                </c:pt>
                <c:pt idx="4">
                  <c:v>Sett. 46</c:v>
                </c:pt>
                <c:pt idx="5">
                  <c:v>Sett. 47</c:v>
                </c:pt>
                <c:pt idx="6">
                  <c:v>Sett. 48</c:v>
                </c:pt>
                <c:pt idx="7">
                  <c:v>Sett. 49</c:v>
                </c:pt>
                <c:pt idx="8">
                  <c:v>Sett. 50</c:v>
                </c:pt>
                <c:pt idx="9">
                  <c:v>Sett. 51</c:v>
                </c:pt>
                <c:pt idx="10">
                  <c:v>Sett. 52</c:v>
                </c:pt>
                <c:pt idx="11">
                  <c:v>Sett. 1</c:v>
                </c:pt>
                <c:pt idx="12">
                  <c:v>Sett. 2</c:v>
                </c:pt>
                <c:pt idx="13">
                  <c:v>Sett. 3</c:v>
                </c:pt>
                <c:pt idx="14">
                  <c:v>Sett. 4</c:v>
                </c:pt>
                <c:pt idx="15">
                  <c:v>Sett. 5</c:v>
                </c:pt>
                <c:pt idx="16">
                  <c:v>Sett. 6</c:v>
                </c:pt>
                <c:pt idx="17">
                  <c:v>Sett. 7</c:v>
                </c:pt>
                <c:pt idx="18">
                  <c:v>Sett. 8</c:v>
                </c:pt>
                <c:pt idx="19">
                  <c:v>Sett. 9</c:v>
                </c:pt>
                <c:pt idx="20">
                  <c:v>Sett. 10</c:v>
                </c:pt>
                <c:pt idx="21">
                  <c:v>Sett. 11</c:v>
                </c:pt>
                <c:pt idx="22">
                  <c:v>Sett. 12</c:v>
                </c:pt>
                <c:pt idx="23">
                  <c:v>Sett. 13</c:v>
                </c:pt>
                <c:pt idx="24">
                  <c:v>Sett.14</c:v>
                </c:pt>
                <c:pt idx="25">
                  <c:v>Sett. 15</c:v>
                </c:pt>
                <c:pt idx="26">
                  <c:v>Sett. 16</c:v>
                </c:pt>
                <c:pt idx="27">
                  <c:v>Sett. 17</c:v>
                </c:pt>
              </c:strCache>
            </c:strRef>
          </c:cat>
          <c:val>
            <c:numRef>
              <c:f>Foglio1!$D$2:$D$29</c:f>
              <c:numCache>
                <c:formatCode>General</c:formatCode>
                <c:ptCount val="28"/>
                <c:pt idx="0">
                  <c:v>0.78</c:v>
                </c:pt>
                <c:pt idx="1">
                  <c:v>0.94000000000000006</c:v>
                </c:pt>
                <c:pt idx="2">
                  <c:v>1.02</c:v>
                </c:pt>
                <c:pt idx="3">
                  <c:v>1.48</c:v>
                </c:pt>
                <c:pt idx="4">
                  <c:v>1.81</c:v>
                </c:pt>
                <c:pt idx="5">
                  <c:v>2.19</c:v>
                </c:pt>
                <c:pt idx="6">
                  <c:v>2.46</c:v>
                </c:pt>
                <c:pt idx="7">
                  <c:v>2.7800000000000002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CC1-4BFE-BDF3-B87E9BB89AC4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2018/19 &gt;65 anni</c:v>
                </c:pt>
              </c:strCache>
            </c:strRef>
          </c:tx>
          <c:spPr>
            <a:ln w="38100" cap="rnd">
              <a:solidFill>
                <a:srgbClr val="00206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Foglio1!$A$2:$A$29</c:f>
              <c:strCache>
                <c:ptCount val="28"/>
                <c:pt idx="0">
                  <c:v>Sett. 42</c:v>
                </c:pt>
                <c:pt idx="1">
                  <c:v>Sett. 43</c:v>
                </c:pt>
                <c:pt idx="2">
                  <c:v>Sett. 44</c:v>
                </c:pt>
                <c:pt idx="3">
                  <c:v>Sett. 45</c:v>
                </c:pt>
                <c:pt idx="4">
                  <c:v>Sett. 46</c:v>
                </c:pt>
                <c:pt idx="5">
                  <c:v>Sett. 47</c:v>
                </c:pt>
                <c:pt idx="6">
                  <c:v>Sett. 48</c:v>
                </c:pt>
                <c:pt idx="7">
                  <c:v>Sett. 49</c:v>
                </c:pt>
                <c:pt idx="8">
                  <c:v>Sett. 50</c:v>
                </c:pt>
                <c:pt idx="9">
                  <c:v>Sett. 51</c:v>
                </c:pt>
                <c:pt idx="10">
                  <c:v>Sett. 52</c:v>
                </c:pt>
                <c:pt idx="11">
                  <c:v>Sett. 1</c:v>
                </c:pt>
                <c:pt idx="12">
                  <c:v>Sett. 2</c:v>
                </c:pt>
                <c:pt idx="13">
                  <c:v>Sett. 3</c:v>
                </c:pt>
                <c:pt idx="14">
                  <c:v>Sett. 4</c:v>
                </c:pt>
                <c:pt idx="15">
                  <c:v>Sett. 5</c:v>
                </c:pt>
                <c:pt idx="16">
                  <c:v>Sett. 6</c:v>
                </c:pt>
                <c:pt idx="17">
                  <c:v>Sett. 7</c:v>
                </c:pt>
                <c:pt idx="18">
                  <c:v>Sett. 8</c:v>
                </c:pt>
                <c:pt idx="19">
                  <c:v>Sett. 9</c:v>
                </c:pt>
                <c:pt idx="20">
                  <c:v>Sett. 10</c:v>
                </c:pt>
                <c:pt idx="21">
                  <c:v>Sett. 11</c:v>
                </c:pt>
                <c:pt idx="22">
                  <c:v>Sett. 12</c:v>
                </c:pt>
                <c:pt idx="23">
                  <c:v>Sett. 13</c:v>
                </c:pt>
                <c:pt idx="24">
                  <c:v>Sett.14</c:v>
                </c:pt>
                <c:pt idx="25">
                  <c:v>Sett. 15</c:v>
                </c:pt>
                <c:pt idx="26">
                  <c:v>Sett. 16</c:v>
                </c:pt>
                <c:pt idx="27">
                  <c:v>Sett. 17</c:v>
                </c:pt>
              </c:strCache>
            </c:strRef>
          </c:cat>
          <c:val>
            <c:numRef>
              <c:f>Foglio1!$E$2:$E$29</c:f>
              <c:numCache>
                <c:formatCode>General</c:formatCode>
                <c:ptCount val="28"/>
                <c:pt idx="0">
                  <c:v>0.59000000000000008</c:v>
                </c:pt>
                <c:pt idx="1">
                  <c:v>0.53</c:v>
                </c:pt>
                <c:pt idx="2">
                  <c:v>0.69000000000000017</c:v>
                </c:pt>
                <c:pt idx="3">
                  <c:v>1.04</c:v>
                </c:pt>
                <c:pt idx="4">
                  <c:v>1.1000000000000001</c:v>
                </c:pt>
                <c:pt idx="5">
                  <c:v>1.23</c:v>
                </c:pt>
                <c:pt idx="6">
                  <c:v>1.28</c:v>
                </c:pt>
                <c:pt idx="7">
                  <c:v>1.53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CC1-4BFE-BDF3-B87E9BB89AC4}"/>
            </c:ext>
          </c:extLst>
        </c:ser>
        <c:dLbls/>
        <c:marker val="1"/>
        <c:axId val="170463232"/>
        <c:axId val="170464768"/>
      </c:lineChart>
      <c:catAx>
        <c:axId val="1704632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800000" spcFirstLastPara="1" vertOverflow="ellipsis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70464768"/>
        <c:crosses val="autoZero"/>
        <c:auto val="1"/>
        <c:lblAlgn val="ctr"/>
        <c:lblOffset val="100"/>
      </c:catAx>
      <c:valAx>
        <c:axId val="1704647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70463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201940885623093"/>
          <c:y val="5.3487193962803714E-2"/>
          <c:w val="0.29798059114376901"/>
          <c:h val="0.2409989452047088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</c:chart>
  <c:spPr>
    <a:solidFill>
      <a:schemeClr val="bg1"/>
    </a:solidFill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24074966474108606"/>
          <c:y val="0.20698052426150637"/>
          <c:w val="0.50503038631938568"/>
          <c:h val="0.73162822131798078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FLU A</c:v>
                </c:pt>
              </c:strCache>
            </c:strRef>
          </c:tx>
          <c:spPr>
            <a:solidFill>
              <a:srgbClr val="0000FF"/>
            </a:solidFill>
            <a:scene3d>
              <a:camera prst="orthographicFront"/>
              <a:lightRig rig="threePt" dir="t"/>
            </a:scene3d>
            <a:sp3d>
              <a:bevelT w="88900"/>
            </a:sp3d>
          </c:spPr>
          <c:dPt>
            <c:idx val="0"/>
            <c:spPr>
              <a:solidFill>
                <a:srgbClr val="0000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889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699-48A0-8B23-14EA488603A8}"/>
              </c:ext>
            </c:extLst>
          </c:dPt>
          <c:dPt>
            <c:idx val="1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889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699-48A0-8B23-14EA488603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A(H3N2)</c:v>
                </c:pt>
                <c:pt idx="1">
                  <c:v>A(H1N1)pdm2009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35</c:v>
                </c:pt>
                <c:pt idx="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699-48A0-8B23-14EA488603A8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554801971849217"/>
          <c:y val="3.6520370917179773E-2"/>
          <c:w val="0.51971796178136742"/>
          <c:h val="0.1080980442823422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8"/>
  <c:chart>
    <c:autoTitleDeleted val="1"/>
    <c:plotArea>
      <c:layout>
        <c:manualLayout>
          <c:layoutTarget val="inner"/>
          <c:xMode val="edge"/>
          <c:yMode val="edge"/>
          <c:x val="5.1981108879476205E-2"/>
          <c:y val="5.7353637873175316E-2"/>
          <c:w val="0.64471503220839921"/>
          <c:h val="0.78053121641693357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Villa Scassi</c:v>
                </c:pt>
              </c:strCache>
            </c:strRef>
          </c:tx>
          <c:spPr>
            <a:solidFill>
              <a:schemeClr val="accent6">
                <a:tint val="54000"/>
              </a:schemeClr>
            </a:solidFill>
            <a:ln>
              <a:noFill/>
            </a:ln>
            <a:effectLst/>
          </c:spPr>
          <c:cat>
            <c:strRef>
              <c:f>Foglio1!$A$2:$A$10</c:f>
              <c:strCache>
                <c:ptCount val="9"/>
                <c:pt idx="0">
                  <c:v>Sett. 42</c:v>
                </c:pt>
                <c:pt idx="1">
                  <c:v>Sett. 43</c:v>
                </c:pt>
                <c:pt idx="2">
                  <c:v>Sett. 44</c:v>
                </c:pt>
                <c:pt idx="3">
                  <c:v>Sett. 45</c:v>
                </c:pt>
                <c:pt idx="4">
                  <c:v>Sett. 46</c:v>
                </c:pt>
                <c:pt idx="5">
                  <c:v>Sett. 47</c:v>
                </c:pt>
                <c:pt idx="6">
                  <c:v>Sett. 48</c:v>
                </c:pt>
                <c:pt idx="7">
                  <c:v>Sett. 49</c:v>
                </c:pt>
                <c:pt idx="8">
                  <c:v>Sett. 50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333</c:v>
                </c:pt>
                <c:pt idx="1">
                  <c:v>329</c:v>
                </c:pt>
                <c:pt idx="2">
                  <c:v>325</c:v>
                </c:pt>
                <c:pt idx="3">
                  <c:v>322</c:v>
                </c:pt>
                <c:pt idx="4">
                  <c:v>339</c:v>
                </c:pt>
                <c:pt idx="5">
                  <c:v>340</c:v>
                </c:pt>
                <c:pt idx="6">
                  <c:v>322</c:v>
                </c:pt>
                <c:pt idx="7">
                  <c:v>299</c:v>
                </c:pt>
                <c:pt idx="8">
                  <c:v>325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E2D-4C57-B85F-F850F5867447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Galliera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cat>
            <c:strRef>
              <c:f>Foglio1!$A$2:$A$10</c:f>
              <c:strCache>
                <c:ptCount val="9"/>
                <c:pt idx="0">
                  <c:v>Sett. 42</c:v>
                </c:pt>
                <c:pt idx="1">
                  <c:v>Sett. 43</c:v>
                </c:pt>
                <c:pt idx="2">
                  <c:v>Sett. 44</c:v>
                </c:pt>
                <c:pt idx="3">
                  <c:v>Sett. 45</c:v>
                </c:pt>
                <c:pt idx="4">
                  <c:v>Sett. 46</c:v>
                </c:pt>
                <c:pt idx="5">
                  <c:v>Sett. 47</c:v>
                </c:pt>
                <c:pt idx="6">
                  <c:v>Sett. 48</c:v>
                </c:pt>
                <c:pt idx="7">
                  <c:v>Sett. 49</c:v>
                </c:pt>
                <c:pt idx="8">
                  <c:v>Sett. 50</c:v>
                </c:pt>
              </c:strCache>
            </c:strRef>
          </c:cat>
          <c:val>
            <c:numRef>
              <c:f>Foglio1!$C$2:$C$10</c:f>
              <c:numCache>
                <c:formatCode>General</c:formatCode>
                <c:ptCount val="9"/>
                <c:pt idx="0">
                  <c:v>305</c:v>
                </c:pt>
                <c:pt idx="1">
                  <c:v>257</c:v>
                </c:pt>
                <c:pt idx="2">
                  <c:v>263</c:v>
                </c:pt>
                <c:pt idx="3">
                  <c:v>279</c:v>
                </c:pt>
                <c:pt idx="4">
                  <c:v>277</c:v>
                </c:pt>
                <c:pt idx="5">
                  <c:v>288</c:v>
                </c:pt>
                <c:pt idx="6">
                  <c:v>284</c:v>
                </c:pt>
                <c:pt idx="7">
                  <c:v>288</c:v>
                </c:pt>
                <c:pt idx="8">
                  <c:v>265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E2D-4C57-B85F-F850F5867447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POS*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Foglio1!$A$2:$A$10</c:f>
              <c:strCache>
                <c:ptCount val="9"/>
                <c:pt idx="0">
                  <c:v>Sett. 42</c:v>
                </c:pt>
                <c:pt idx="1">
                  <c:v>Sett. 43</c:v>
                </c:pt>
                <c:pt idx="2">
                  <c:v>Sett. 44</c:v>
                </c:pt>
                <c:pt idx="3">
                  <c:v>Sett. 45</c:v>
                </c:pt>
                <c:pt idx="4">
                  <c:v>Sett. 46</c:v>
                </c:pt>
                <c:pt idx="5">
                  <c:v>Sett. 47</c:v>
                </c:pt>
                <c:pt idx="6">
                  <c:v>Sett. 48</c:v>
                </c:pt>
                <c:pt idx="7">
                  <c:v>Sett. 49</c:v>
                </c:pt>
                <c:pt idx="8">
                  <c:v>Sett. 50</c:v>
                </c:pt>
              </c:strCache>
            </c:strRef>
          </c:cat>
          <c:val>
            <c:numRef>
              <c:f>Foglio1!$D$2:$D$10</c:f>
              <c:numCache>
                <c:formatCode>General</c:formatCode>
                <c:ptCount val="9"/>
                <c:pt idx="0">
                  <c:v>455</c:v>
                </c:pt>
                <c:pt idx="1">
                  <c:v>402</c:v>
                </c:pt>
                <c:pt idx="2">
                  <c:v>395</c:v>
                </c:pt>
                <c:pt idx="3">
                  <c:v>471</c:v>
                </c:pt>
                <c:pt idx="4">
                  <c:v>444</c:v>
                </c:pt>
                <c:pt idx="5">
                  <c:v>319</c:v>
                </c:pt>
                <c:pt idx="6">
                  <c:v>384</c:v>
                </c:pt>
                <c:pt idx="7">
                  <c:v>472</c:v>
                </c:pt>
                <c:pt idx="8">
                  <c:v>423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E2D-4C57-B85F-F850F5867447}"/>
            </c:ext>
          </c:extLst>
        </c:ser>
        <c:dLbls/>
        <c:gapWidth val="50"/>
        <c:axId val="173417600"/>
        <c:axId val="173419136"/>
      </c:barChart>
      <c:lineChart>
        <c:grouping val="standard"/>
        <c:ser>
          <c:idx val="3"/>
          <c:order val="3"/>
          <c:tx>
            <c:strRef>
              <c:f>Foglio1!$E$1</c:f>
              <c:strCache>
                <c:ptCount val="1"/>
                <c:pt idx="0">
                  <c:v>AMG 18-19</c:v>
                </c:pt>
              </c:strCache>
            </c:strRef>
          </c:tx>
          <c:spPr>
            <a:ln w="57150" cap="rnd">
              <a:solidFill>
                <a:schemeClr val="accent6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Foglio1!$A$2:$A$10</c:f>
              <c:strCache>
                <c:ptCount val="9"/>
                <c:pt idx="0">
                  <c:v>Sett. 42</c:v>
                </c:pt>
                <c:pt idx="1">
                  <c:v>Sett. 43</c:v>
                </c:pt>
                <c:pt idx="2">
                  <c:v>Sett. 44</c:v>
                </c:pt>
                <c:pt idx="3">
                  <c:v>Sett. 45</c:v>
                </c:pt>
                <c:pt idx="4">
                  <c:v>Sett. 46</c:v>
                </c:pt>
                <c:pt idx="5">
                  <c:v>Sett. 47</c:v>
                </c:pt>
                <c:pt idx="6">
                  <c:v>Sett. 48</c:v>
                </c:pt>
                <c:pt idx="7">
                  <c:v>Sett. 49</c:v>
                </c:pt>
                <c:pt idx="8">
                  <c:v>Sett. 50</c:v>
                </c:pt>
              </c:strCache>
            </c:strRef>
          </c:cat>
          <c:val>
            <c:numRef>
              <c:f>Foglio1!$E$2:$E$10</c:f>
              <c:numCache>
                <c:formatCode>General</c:formatCode>
                <c:ptCount val="9"/>
                <c:pt idx="0">
                  <c:v>1093</c:v>
                </c:pt>
                <c:pt idx="1">
                  <c:v>988</c:v>
                </c:pt>
                <c:pt idx="2">
                  <c:v>983</c:v>
                </c:pt>
                <c:pt idx="3">
                  <c:v>1072</c:v>
                </c:pt>
                <c:pt idx="4">
                  <c:v>1060</c:v>
                </c:pt>
                <c:pt idx="5">
                  <c:v>947</c:v>
                </c:pt>
                <c:pt idx="6">
                  <c:v>990</c:v>
                </c:pt>
                <c:pt idx="7">
                  <c:v>1059</c:v>
                </c:pt>
                <c:pt idx="8">
                  <c:v>1013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E2D-4C57-B85F-F850F5867447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AMG 17-18</c:v>
                </c:pt>
              </c:strCache>
            </c:strRef>
          </c:tx>
          <c:spPr>
            <a:ln w="57150" cap="rnd">
              <a:solidFill>
                <a:srgbClr val="0000FF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Foglio1!$A$2:$A$10</c:f>
              <c:strCache>
                <c:ptCount val="9"/>
                <c:pt idx="0">
                  <c:v>Sett. 42</c:v>
                </c:pt>
                <c:pt idx="1">
                  <c:v>Sett. 43</c:v>
                </c:pt>
                <c:pt idx="2">
                  <c:v>Sett. 44</c:v>
                </c:pt>
                <c:pt idx="3">
                  <c:v>Sett. 45</c:v>
                </c:pt>
                <c:pt idx="4">
                  <c:v>Sett. 46</c:v>
                </c:pt>
                <c:pt idx="5">
                  <c:v>Sett. 47</c:v>
                </c:pt>
                <c:pt idx="6">
                  <c:v>Sett. 48</c:v>
                </c:pt>
                <c:pt idx="7">
                  <c:v>Sett. 49</c:v>
                </c:pt>
                <c:pt idx="8">
                  <c:v>Sett. 50</c:v>
                </c:pt>
              </c:strCache>
            </c:strRef>
          </c:cat>
          <c:val>
            <c:numRef>
              <c:f>Foglio1!$F$2:$F$10</c:f>
              <c:numCache>
                <c:formatCode>General</c:formatCode>
                <c:ptCount val="9"/>
                <c:pt idx="0">
                  <c:v>1077</c:v>
                </c:pt>
                <c:pt idx="1">
                  <c:v>1282</c:v>
                </c:pt>
                <c:pt idx="2">
                  <c:v>1279</c:v>
                </c:pt>
                <c:pt idx="3">
                  <c:v>1096</c:v>
                </c:pt>
                <c:pt idx="4">
                  <c:v>1033</c:v>
                </c:pt>
                <c:pt idx="5">
                  <c:v>1112</c:v>
                </c:pt>
                <c:pt idx="6">
                  <c:v>991</c:v>
                </c:pt>
                <c:pt idx="7">
                  <c:v>1039</c:v>
                </c:pt>
                <c:pt idx="8">
                  <c:v>1159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E2D-4C57-B85F-F850F5867447}"/>
            </c:ext>
          </c:extLst>
        </c:ser>
        <c:dLbls/>
        <c:marker val="1"/>
        <c:axId val="173426560"/>
        <c:axId val="173425024"/>
      </c:lineChart>
      <c:catAx>
        <c:axId val="1734176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8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73419136"/>
        <c:crosses val="autoZero"/>
        <c:auto val="1"/>
        <c:lblAlgn val="ctr"/>
        <c:lblOffset val="100"/>
      </c:catAx>
      <c:valAx>
        <c:axId val="173419136"/>
        <c:scaling>
          <c:orientation val="minMax"/>
          <c:max val="700"/>
          <c:min val="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73417600"/>
        <c:crosses val="autoZero"/>
        <c:crossBetween val="between"/>
      </c:valAx>
      <c:valAx>
        <c:axId val="173425024"/>
        <c:scaling>
          <c:orientation val="minMax"/>
          <c:min val="500"/>
        </c:scaling>
        <c:axPos val="r"/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73426560"/>
        <c:crosses val="max"/>
        <c:crossBetween val="between"/>
      </c:valAx>
      <c:catAx>
        <c:axId val="173426560"/>
        <c:scaling>
          <c:orientation val="minMax"/>
        </c:scaling>
        <c:delete val="1"/>
        <c:axPos val="t"/>
        <c:numFmt formatCode="General" sourceLinked="1"/>
        <c:tickLblPos val="none"/>
        <c:crossAx val="173425024"/>
        <c:crosses val="max"/>
        <c:auto val="1"/>
        <c:lblAlgn val="ctr"/>
        <c:lblOffset val="10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030450096366248"/>
          <c:y val="0.14953170900782026"/>
          <c:w val="0.14244512692831254"/>
          <c:h val="0.3867733224831477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8"/>
  <c:chart>
    <c:autoTitleDeleted val="1"/>
    <c:plotArea>
      <c:layout>
        <c:manualLayout>
          <c:layoutTarget val="inner"/>
          <c:xMode val="edge"/>
          <c:yMode val="edge"/>
          <c:x val="5.3778834811757006E-2"/>
          <c:y val="0.103207125525341"/>
          <c:w val="0.60984556078381191"/>
          <c:h val="0.73324417241362116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Villa Scassi</c:v>
                </c:pt>
              </c:strCache>
            </c:strRef>
          </c:tx>
          <c:spPr>
            <a:solidFill>
              <a:schemeClr val="accent6">
                <a:tint val="54000"/>
              </a:schemeClr>
            </a:solidFill>
            <a:ln>
              <a:noFill/>
            </a:ln>
            <a:effectLst/>
          </c:spPr>
          <c:cat>
            <c:strRef>
              <c:f>Foglio1!$A$2:$A$10</c:f>
              <c:strCache>
                <c:ptCount val="9"/>
                <c:pt idx="0">
                  <c:v>Sett. 42</c:v>
                </c:pt>
                <c:pt idx="1">
                  <c:v>Sett. 43</c:v>
                </c:pt>
                <c:pt idx="2">
                  <c:v>Sett. 44</c:v>
                </c:pt>
                <c:pt idx="3">
                  <c:v>Sett. 45</c:v>
                </c:pt>
                <c:pt idx="4">
                  <c:v>Sett. 46</c:v>
                </c:pt>
                <c:pt idx="5">
                  <c:v>Sett. 47</c:v>
                </c:pt>
                <c:pt idx="6">
                  <c:v>Sett. 48</c:v>
                </c:pt>
                <c:pt idx="7">
                  <c:v>Sett. 49</c:v>
                </c:pt>
                <c:pt idx="8">
                  <c:v>Sett. 50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52</c:v>
                </c:pt>
                <c:pt idx="1">
                  <c:v>56</c:v>
                </c:pt>
                <c:pt idx="2">
                  <c:v>70</c:v>
                </c:pt>
                <c:pt idx="3">
                  <c:v>59</c:v>
                </c:pt>
                <c:pt idx="4">
                  <c:v>62</c:v>
                </c:pt>
                <c:pt idx="5">
                  <c:v>67</c:v>
                </c:pt>
                <c:pt idx="6">
                  <c:v>52</c:v>
                </c:pt>
                <c:pt idx="7">
                  <c:v>49</c:v>
                </c:pt>
                <c:pt idx="8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23-4A6B-912E-D3F3FA6A06DA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Galliera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cat>
            <c:strRef>
              <c:f>Foglio1!$A$2:$A$10</c:f>
              <c:strCache>
                <c:ptCount val="9"/>
                <c:pt idx="0">
                  <c:v>Sett. 42</c:v>
                </c:pt>
                <c:pt idx="1">
                  <c:v>Sett. 43</c:v>
                </c:pt>
                <c:pt idx="2">
                  <c:v>Sett. 44</c:v>
                </c:pt>
                <c:pt idx="3">
                  <c:v>Sett. 45</c:v>
                </c:pt>
                <c:pt idx="4">
                  <c:v>Sett. 46</c:v>
                </c:pt>
                <c:pt idx="5">
                  <c:v>Sett. 47</c:v>
                </c:pt>
                <c:pt idx="6">
                  <c:v>Sett. 48</c:v>
                </c:pt>
                <c:pt idx="7">
                  <c:v>Sett. 49</c:v>
                </c:pt>
                <c:pt idx="8">
                  <c:v>Sett. 50</c:v>
                </c:pt>
              </c:strCache>
            </c:strRef>
          </c:cat>
          <c:val>
            <c:numRef>
              <c:f>Foglio1!$C$2:$C$10</c:f>
              <c:numCache>
                <c:formatCode>General</c:formatCode>
                <c:ptCount val="9"/>
                <c:pt idx="0">
                  <c:v>46</c:v>
                </c:pt>
                <c:pt idx="1">
                  <c:v>36</c:v>
                </c:pt>
                <c:pt idx="2">
                  <c:v>30</c:v>
                </c:pt>
                <c:pt idx="3">
                  <c:v>34</c:v>
                </c:pt>
                <c:pt idx="4">
                  <c:v>34</c:v>
                </c:pt>
                <c:pt idx="5">
                  <c:v>29</c:v>
                </c:pt>
                <c:pt idx="6">
                  <c:v>46</c:v>
                </c:pt>
                <c:pt idx="7">
                  <c:v>55</c:v>
                </c:pt>
                <c:pt idx="8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423-4A6B-912E-D3F3FA6A06DA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POS*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Foglio1!$A$2:$A$10</c:f>
              <c:strCache>
                <c:ptCount val="9"/>
                <c:pt idx="0">
                  <c:v>Sett. 42</c:v>
                </c:pt>
                <c:pt idx="1">
                  <c:v>Sett. 43</c:v>
                </c:pt>
                <c:pt idx="2">
                  <c:v>Sett. 44</c:v>
                </c:pt>
                <c:pt idx="3">
                  <c:v>Sett. 45</c:v>
                </c:pt>
                <c:pt idx="4">
                  <c:v>Sett. 46</c:v>
                </c:pt>
                <c:pt idx="5">
                  <c:v>Sett. 47</c:v>
                </c:pt>
                <c:pt idx="6">
                  <c:v>Sett. 48</c:v>
                </c:pt>
                <c:pt idx="7">
                  <c:v>Sett. 49</c:v>
                </c:pt>
                <c:pt idx="8">
                  <c:v>Sett. 50</c:v>
                </c:pt>
              </c:strCache>
            </c:strRef>
          </c:cat>
          <c:val>
            <c:numRef>
              <c:f>Foglio1!$D$2:$D$10</c:f>
              <c:numCache>
                <c:formatCode>General</c:formatCode>
                <c:ptCount val="9"/>
                <c:pt idx="0">
                  <c:v>66</c:v>
                </c:pt>
                <c:pt idx="1">
                  <c:v>103</c:v>
                </c:pt>
                <c:pt idx="2">
                  <c:v>86</c:v>
                </c:pt>
                <c:pt idx="3">
                  <c:v>83</c:v>
                </c:pt>
                <c:pt idx="4">
                  <c:v>99</c:v>
                </c:pt>
                <c:pt idx="5">
                  <c:v>64</c:v>
                </c:pt>
                <c:pt idx="6">
                  <c:v>77</c:v>
                </c:pt>
                <c:pt idx="7">
                  <c:v>78</c:v>
                </c:pt>
                <c:pt idx="8">
                  <c:v>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423-4A6B-912E-D3F3FA6A06DA}"/>
            </c:ext>
          </c:extLst>
        </c:ser>
        <c:dLbls/>
        <c:gapWidth val="50"/>
        <c:axId val="173679360"/>
        <c:axId val="173680896"/>
      </c:barChart>
      <c:lineChart>
        <c:grouping val="standard"/>
        <c:ser>
          <c:idx val="3"/>
          <c:order val="3"/>
          <c:tx>
            <c:strRef>
              <c:f>Foglio1!$E$1</c:f>
              <c:strCache>
                <c:ptCount val="1"/>
                <c:pt idx="0">
                  <c:v>AMG 18-19</c:v>
                </c:pt>
              </c:strCache>
            </c:strRef>
          </c:tx>
          <c:spPr>
            <a:ln w="57150" cap="rnd">
              <a:solidFill>
                <a:schemeClr val="accent6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Foglio1!$A$2:$A$10</c:f>
              <c:strCache>
                <c:ptCount val="9"/>
                <c:pt idx="0">
                  <c:v>Sett. 42</c:v>
                </c:pt>
                <c:pt idx="1">
                  <c:v>Sett. 43</c:v>
                </c:pt>
                <c:pt idx="2">
                  <c:v>Sett. 44</c:v>
                </c:pt>
                <c:pt idx="3">
                  <c:v>Sett. 45</c:v>
                </c:pt>
                <c:pt idx="4">
                  <c:v>Sett. 46</c:v>
                </c:pt>
                <c:pt idx="5">
                  <c:v>Sett. 47</c:v>
                </c:pt>
                <c:pt idx="6">
                  <c:v>Sett. 48</c:v>
                </c:pt>
                <c:pt idx="7">
                  <c:v>Sett. 49</c:v>
                </c:pt>
                <c:pt idx="8">
                  <c:v>Sett. 50</c:v>
                </c:pt>
              </c:strCache>
            </c:strRef>
          </c:cat>
          <c:val>
            <c:numRef>
              <c:f>Foglio1!$E$2:$E$10</c:f>
              <c:numCache>
                <c:formatCode>General</c:formatCode>
                <c:ptCount val="9"/>
                <c:pt idx="0">
                  <c:v>164</c:v>
                </c:pt>
                <c:pt idx="1">
                  <c:v>195</c:v>
                </c:pt>
                <c:pt idx="2">
                  <c:v>186</c:v>
                </c:pt>
                <c:pt idx="3">
                  <c:v>176</c:v>
                </c:pt>
                <c:pt idx="4">
                  <c:v>195</c:v>
                </c:pt>
                <c:pt idx="5">
                  <c:v>160</c:v>
                </c:pt>
                <c:pt idx="6">
                  <c:v>175</c:v>
                </c:pt>
                <c:pt idx="7">
                  <c:v>182</c:v>
                </c:pt>
                <c:pt idx="8">
                  <c:v>199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423-4A6B-912E-D3F3FA6A06DA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AMG 17-18</c:v>
                </c:pt>
              </c:strCache>
            </c:strRef>
          </c:tx>
          <c:spPr>
            <a:ln w="57150" cap="rnd">
              <a:solidFill>
                <a:srgbClr val="0000FF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Foglio1!$A$2:$A$10</c:f>
              <c:strCache>
                <c:ptCount val="9"/>
                <c:pt idx="0">
                  <c:v>Sett. 42</c:v>
                </c:pt>
                <c:pt idx="1">
                  <c:v>Sett. 43</c:v>
                </c:pt>
                <c:pt idx="2">
                  <c:v>Sett. 44</c:v>
                </c:pt>
                <c:pt idx="3">
                  <c:v>Sett. 45</c:v>
                </c:pt>
                <c:pt idx="4">
                  <c:v>Sett. 46</c:v>
                </c:pt>
                <c:pt idx="5">
                  <c:v>Sett. 47</c:v>
                </c:pt>
                <c:pt idx="6">
                  <c:v>Sett. 48</c:v>
                </c:pt>
                <c:pt idx="7">
                  <c:v>Sett. 49</c:v>
                </c:pt>
                <c:pt idx="8">
                  <c:v>Sett. 50</c:v>
                </c:pt>
              </c:strCache>
            </c:strRef>
          </c:cat>
          <c:val>
            <c:numRef>
              <c:f>Foglio1!$F$2:$F$10</c:f>
              <c:numCache>
                <c:formatCode>General</c:formatCode>
                <c:ptCount val="9"/>
                <c:pt idx="0">
                  <c:v>200</c:v>
                </c:pt>
                <c:pt idx="1">
                  <c:v>221</c:v>
                </c:pt>
                <c:pt idx="2">
                  <c:v>292</c:v>
                </c:pt>
                <c:pt idx="3">
                  <c:v>179</c:v>
                </c:pt>
                <c:pt idx="4">
                  <c:v>177</c:v>
                </c:pt>
                <c:pt idx="5">
                  <c:v>177</c:v>
                </c:pt>
                <c:pt idx="6">
                  <c:v>174</c:v>
                </c:pt>
                <c:pt idx="7">
                  <c:v>216</c:v>
                </c:pt>
                <c:pt idx="8">
                  <c:v>205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423-4A6B-912E-D3F3FA6A06DA}"/>
            </c:ext>
          </c:extLst>
        </c:ser>
        <c:dLbls/>
        <c:marker val="1"/>
        <c:axId val="173700608"/>
        <c:axId val="173699072"/>
      </c:lineChart>
      <c:catAx>
        <c:axId val="1736793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8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73680896"/>
        <c:crosses val="autoZero"/>
        <c:auto val="1"/>
        <c:lblAlgn val="ctr"/>
        <c:lblOffset val="100"/>
      </c:catAx>
      <c:valAx>
        <c:axId val="173680896"/>
        <c:scaling>
          <c:orientation val="minMax"/>
          <c:max val="19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73679360"/>
        <c:crosses val="autoZero"/>
        <c:crossBetween val="between"/>
      </c:valAx>
      <c:valAx>
        <c:axId val="173699072"/>
        <c:scaling>
          <c:orientation val="minMax"/>
        </c:scaling>
        <c:axPos val="r"/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73700608"/>
        <c:crosses val="max"/>
        <c:crossBetween val="between"/>
      </c:valAx>
      <c:catAx>
        <c:axId val="173700608"/>
        <c:scaling>
          <c:orientation val="minMax"/>
        </c:scaling>
        <c:delete val="1"/>
        <c:axPos val="b"/>
        <c:numFmt formatCode="General" sourceLinked="1"/>
        <c:tickLblPos val="none"/>
        <c:crossAx val="173699072"/>
        <c:crosses val="autoZero"/>
        <c:auto val="1"/>
        <c:lblAlgn val="ctr"/>
        <c:lblOffset val="100"/>
      </c:cat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78977127751348497"/>
          <c:y val="0.14603029960143321"/>
          <c:w val="0.18503743064055386"/>
          <c:h val="0.3208355533438635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C59DE-5175-459F-91E3-5FCE4ADB99E8}" type="datetimeFigureOut">
              <a:rPr lang="it-IT" smtClean="0"/>
              <a:pPr/>
              <a:t>19/12/2018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E3670-F4E1-422B-A4D1-A31D7F5DEE7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2512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07972" y="732343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86265C-A43A-4A4F-9E24-FA8EE4D1DA1D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ttangolo 6"/>
          <p:cNvSpPr/>
          <p:nvPr userDrawn="1"/>
        </p:nvSpPr>
        <p:spPr>
          <a:xfrm>
            <a:off x="1" y="0"/>
            <a:ext cx="17145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8" name="Rettangolo 7"/>
          <p:cNvSpPr/>
          <p:nvPr userDrawn="1"/>
        </p:nvSpPr>
        <p:spPr>
          <a:xfrm>
            <a:off x="172813" y="0"/>
            <a:ext cx="126547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196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0857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1A92D0-48F5-4EC2-9244-5804D42222C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9170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8" name="Rettangolo 7"/>
          <p:cNvSpPr/>
          <p:nvPr userDrawn="1"/>
        </p:nvSpPr>
        <p:spPr>
          <a:xfrm>
            <a:off x="1" y="0"/>
            <a:ext cx="17145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Rettangolo 8"/>
          <p:cNvSpPr/>
          <p:nvPr userDrawn="1"/>
        </p:nvSpPr>
        <p:spPr>
          <a:xfrm>
            <a:off x="172813" y="0"/>
            <a:ext cx="126547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10" name="Picture 2" descr="Immagin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00314" y="6208540"/>
            <a:ext cx="1240896" cy="54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 userDrawn="1"/>
        </p:nvSpPr>
        <p:spPr>
          <a:xfrm>
            <a:off x="2484637" y="6538910"/>
            <a:ext cx="72227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“Copyright </a:t>
            </a:r>
            <a:r>
              <a:rPr lang="it-IT" sz="10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lang="it-IT" sz="1000" b="1" dirty="0" smtClean="0">
                <a:solidFill>
                  <a:srgbClr val="54545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2018 – A.Li.Sa. – vietata la copia, la riproduzione e la diffusione con ogni mezzo senza il consenso scritto dell’autore”.</a:t>
            </a:r>
            <a:endParaRPr lang="it-IT" sz="1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06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838200" y="4957763"/>
            <a:ext cx="10515600" cy="121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A.Li.Sa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Aggiornamento 18 Dicembre 2018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838200" y="23653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Update quadro epidemiologico affollamento PS</a:t>
            </a:r>
            <a:b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stagione influenzale 2018/2019 e azioni di risposta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951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01134" y="1610406"/>
            <a:ext cx="7125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Obiettivi specifici del DIAR Emergenza Urgenza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01134" y="2186522"/>
            <a:ext cx="111061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Obiettivo Specifico 1</a:t>
            </a: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Implementazione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di sistemi di sorveglianza di percorsi assistenziali </a:t>
            </a:r>
            <a:r>
              <a:rPr 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time-</a:t>
            </a:r>
            <a:r>
              <a:rPr lang="it-IT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dependent</a:t>
            </a:r>
            <a:endParaRPr lang="it-IT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Implementazione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di un sistema di monitoraggio degli accessi e del percorso del paziente in Pronto Soccorso </a:t>
            </a:r>
          </a:p>
          <a:p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Indicatore</a:t>
            </a: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Set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di indicatori condivisi ai tavoli tecnici ed impiegati dal “Sistema di valutazione delle performance dei Sistemi Sanitari Regionali” e dal Piano Nazionali Esiti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376544" y="0"/>
            <a:ext cx="118154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3200" b="1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Indirizzi Operativi per le Attività Sanitarie e Sociosanitarie per l’anno 2019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327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01134" y="1610406"/>
            <a:ext cx="7125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Obiettivi specifici del DIAR Emergenza Urgenza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01134" y="2186522"/>
            <a:ext cx="110612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Obiettivo Specifico 2</a:t>
            </a: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Miglioramento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performance cliniche o organizzative del percorso del paziente in Pronto Soccorso condivise ai tavoli tecnici ed impiegati dal “Sistema di valutazione delle performance dei Sistemi Sanitari Regionali” e dal Piano Nazionali Esiti</a:t>
            </a:r>
          </a:p>
          <a:p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Indicatore</a:t>
            </a: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Set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di indicatori condivisi ai tavoli tecnici ed impiegati dal “Sistema di valutazione delle performance dei Sistemi Sanitari Regionali” e dal Piano Nazionali Esiti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376544" y="0"/>
            <a:ext cx="118154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3200" b="1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Indirizzi Operativi per le Attività Sanitarie e Sociosanitarie per l’anno 2019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633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01134" y="1610406"/>
            <a:ext cx="7125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Obiettivi specifici del DIAR Emergenza Urgenza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01134" y="2186522"/>
            <a:ext cx="1125608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Obiettivo Specifico 4</a:t>
            </a: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Potenziamento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dei piani incrementali di risposta ai quadri di aumento della domanda in ambito Emergenza/Urgenza e di sovraffollamento del Pronto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Soccorso attraverso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il perfezionamento dei piani emergenza caldo, emergenza freddo o legati ad altri eventi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epidemiologicamente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rilevanti. </a:t>
            </a:r>
          </a:p>
          <a:p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Indicatore</a:t>
            </a: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Indicatori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processo  e </a:t>
            </a:r>
            <a:r>
              <a:rPr lang="it-IT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dell’applicazione dei piani incrementali di risposta condivisi ai tavoli tecnici ed impiegati dal “Sistema di valutazione delle performance dei Sistemi Sanitari Regionali” e dal Piano Nazionali Esiti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376544" y="0"/>
            <a:ext cx="118154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Indirizzi Operativi per le Attività Sanitarie e Sociosanitarie per l’anno 2019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590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Ulteriori obiettivi del DIAR</a:t>
            </a:r>
            <a:r>
              <a:rPr lang="it-IT" sz="28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06550"/>
            <a:ext cx="10515600" cy="43513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◊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oordinare e armonizzare le attività dei pronto soccorso, potenziando la capacità di risposta.</a:t>
            </a:r>
          </a:p>
          <a:p>
            <a:pPr>
              <a:buFont typeface="Arial" panose="020B0604020202020204" pitchFamily="34" charset="0"/>
              <a:buChar char="◊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Coordinare e armonizzare le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azioni che devono essere intraprese per affrontare i periodi ad  elevato rischio di sovraffollamento, quali la stagione influenzale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 DIAR si riunisce con cadenza almeno mensile</a:t>
            </a:r>
          </a:p>
          <a:p>
            <a:pPr marL="0" indent="0">
              <a:buNone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 riunioni operative per verificare l’operatività delle azioni previste sono state  organizzate a partire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 3 Dicembre 2018.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8680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8283" y="1445683"/>
            <a:ext cx="10583333" cy="4745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 aziende sanitarie hanno condiviso con </a:t>
            </a:r>
            <a:r>
              <a:rPr lang="it-IT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A.Li.Sa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propri </a:t>
            </a:r>
            <a:r>
              <a:rPr lang="it-IT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piani di attività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da mettere in atto – in caso di necessità - per il periodo invernale.</a:t>
            </a:r>
          </a:p>
          <a:p>
            <a:pPr marL="0" indent="0">
              <a:buNone/>
            </a:pP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 piani prevedono attività incrementali in funzione dell’aumento dei volumi al Pronto Soccorso. </a:t>
            </a:r>
          </a:p>
          <a:p>
            <a:pPr marL="0" indent="0">
              <a:buNone/>
            </a:pP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Gli elementi di maggior attenzione sono stati:</a:t>
            </a:r>
          </a:p>
          <a:p>
            <a:pPr>
              <a:buFont typeface="Arial" panose="020B0604020202020204" pitchFamily="34" charset="0"/>
              <a:buChar char="◊"/>
            </a:pP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 definizione di unità di crisi;</a:t>
            </a:r>
          </a:p>
          <a:p>
            <a:pPr>
              <a:buFont typeface="Arial" panose="020B0604020202020204" pitchFamily="34" charset="0"/>
              <a:buChar char="◊"/>
            </a:pP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Potenziamento del personale;</a:t>
            </a:r>
          </a:p>
          <a:p>
            <a:pPr>
              <a:buFont typeface="Arial" panose="020B0604020202020204" pitchFamily="34" charset="0"/>
              <a:buChar char="◊"/>
            </a:pP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Potenziamento dei posti letto in strutture residenziali (RSA – RP)</a:t>
            </a:r>
          </a:p>
          <a:p>
            <a:pPr>
              <a:buFont typeface="Arial" panose="020B0604020202020204" pitchFamily="34" charset="0"/>
              <a:buChar char="◊"/>
            </a:pP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redisposizione dell'ambulatorio dei codici bianchi, potenziamento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della continuità assistenziale e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attivazione ambulatori specialistici;</a:t>
            </a:r>
          </a:p>
          <a:p>
            <a:pPr>
              <a:buFont typeface="Arial" panose="020B0604020202020204" pitchFamily="34" charset="0"/>
              <a:buChar char="◊"/>
            </a:pP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Sospensione dei ricoveri ordinari;</a:t>
            </a:r>
          </a:p>
          <a:p>
            <a:pPr>
              <a:buFont typeface="Arial" panose="020B0604020202020204" pitchFamily="34" charset="0"/>
              <a:buChar char="◊"/>
            </a:pP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Monitoraggio .</a:t>
            </a:r>
          </a:p>
          <a:p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376544" y="0"/>
            <a:ext cx="118154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Azioni intraprese in previsione della stagione influenzale 2018/2019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631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76544" y="0"/>
            <a:ext cx="118154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Azioni intraprese in previsione della stagione influenzale 2018/2019, ASL1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887506" y="1139192"/>
            <a:ext cx="11016012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Implementazione della campagna vaccinale nei soggetti over64, con fattori di rischio e negli operatori sanitari dell’azienda e operante presso strutture residenziali territoriali</a:t>
            </a:r>
          </a:p>
          <a:p>
            <a:endParaRPr lang="it-IT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Stabilimento di Sanremo</a:t>
            </a:r>
          </a:p>
          <a:p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Potenziamento della presenza di medici e infermieri presso Pronto Soccorso e Astanteria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implementazione di un’unità infermieristica sul turno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notturno</a:t>
            </a: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rinnovo dell’attività del Medico di Continuità Assistenziale per l’ambulatorio per pazienti con accesso in PS con codice bianco o verde al triage</a:t>
            </a:r>
          </a:p>
          <a:p>
            <a:pPr marL="342900" indent="-342900">
              <a:buFont typeface="Symbol" panose="05050102010706020507" pitchFamily="18" charset="2"/>
              <a:buChar char="¨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Disponibilità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 4 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ppll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di degenza gastroenterologica per ricoveri per acuti internistici che verranno affidati alla S.C. Malattie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Infettive</a:t>
            </a:r>
          </a:p>
          <a:p>
            <a:endParaRPr lang="it-IT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Stabilimento di Imperia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Disponibilità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 una ulteriore stanza di degenza in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medicina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oggetto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 lavori impiantistici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isponibilità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temporanea di 10 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ppll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 dotazione all’U.O. Cardiologia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per ricoveri di pazienti acuti internistici da PS (condivisione della continuità assistenziale su tali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ppll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per fasce orarie tra il personale medico del PS e la Cardiologia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8052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76544" y="-30996"/>
            <a:ext cx="118154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Azioni intraprese in previsione della stagione influenzale 2018/2019, ASL1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998620" y="1232575"/>
            <a:ext cx="1063400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Implementazione Attività di Bed Management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Incremento disponibilità degenze territoriali</a:t>
            </a:r>
          </a:p>
          <a:p>
            <a:pPr marL="179388" indent="88900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Disponibilità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 5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ppll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della RSA post acuti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S.Anna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di Imperia da utilizzare per ricoveri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temporanei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per fronteggiare emergenza influenzale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Progetto Residenze Protette</a:t>
            </a:r>
          </a:p>
          <a:p>
            <a:pPr lvl="1"/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Utilizzo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delle degenze fino ad un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max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di 30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ppll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8611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76544" y="0"/>
            <a:ext cx="118154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Azioni intraprese in previsione della stagione influenzale 2018/2019, ASL2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998620" y="1325563"/>
            <a:ext cx="1063400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Azioni volte a limitare gli accessi o ridurre i casi ospedalieri: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Offerta del vaccino antinfluenzale ai ricoverati nei reparti di degenza 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Potenziamento delle vaccinazioni per il tramite dei MMG e iniziative specifiche presso RSA, Comuni, Scuole,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ecc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Potenziamento del Servizio di Guardia Medica</a:t>
            </a:r>
          </a:p>
          <a:p>
            <a:endParaRPr lang="it-IT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Azioni attuate per l’intero periodo influenzale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Monitoraggio costante di: Accessi ai PS/PPI , N. Di ricoveri e dei pazienti in carico in tutte le strutture ospedaliere, Tempi di attesa dei pazienti nei PS/PPI , Eventuali criticità relative al personale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Potenziamento dell’organico infermieristico durante i weekend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Comunicazione in tempo reale ai PS/PPI della disponibilità di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ppll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attraverso programma informatizzato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Attivazione presso l’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Osp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di Savona fino a 25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ppll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aggiuntivi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Attivazione presso l’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Osp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di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Albenga e Pietra Ligure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fino a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15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ppll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aggiuntivi</a:t>
            </a:r>
          </a:p>
          <a:p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6299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76544" y="0"/>
            <a:ext cx="118154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Azioni intraprese in previsione della stagione influenzale 2018/2019, ASL2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974558" y="1325563"/>
            <a:ext cx="106580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Implementazione azione di bed management: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Presenza di Bed Manager in PS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Potenziamento del personale sanitario e di supporto in PS e PPI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Blocco temporaneo dei ricoveri in elezione</a:t>
            </a:r>
          </a:p>
          <a:p>
            <a:pPr marL="342900" indent="-342900">
              <a:buFont typeface="Arial" panose="020B0604020202020204" pitchFamily="34" charset="0"/>
              <a:buChar char="◊"/>
            </a:pP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it-IT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4123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76544" y="0"/>
            <a:ext cx="118154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Azioni intraprese in previsione della stagione influenzale 2018/2019, ASL3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010652" y="1325563"/>
            <a:ext cx="106219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Apertura  dell’Unità di Crisi (12 </a:t>
            </a:r>
            <a:r>
              <a:rPr lang="it-IT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pll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presso lo Stabilimento di Villa Scassi a partire dal 17/12/2018 per un  periodo di 3 mesi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Progetto GIAF (Gestione dell’influenza negli Anziani Fragili):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percorsi assistenziali caratterizzati da brevi ricoveri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extraospedalieri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pz non ricoverati su segnalazione dei MMG o ricoverati negli ospedali dell’ASL3; offerta aggiuntiva nelle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 di 1° livello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Apertura Ambulatorio di continuit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à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assistenziale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presso la P.A. Croce Rosa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Rivarolese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nelle giornate di Sabato (8-20), Domenica (8-20) e Lunedì (8-14)</a:t>
            </a:r>
          </a:p>
          <a:p>
            <a:endParaRPr lang="it-IT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188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5890" y="193009"/>
            <a:ext cx="4484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it-IT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r>
              <a:rPr lang="it-IT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t-IT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461015" y="1171466"/>
            <a:ext cx="1000152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♦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L’incidenza di sindrome influenzale nella popolazione sta mostrando un andamento confrontabile a quello della stagione precedente per intensità e tempistica, mostrando valori pari a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2,78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casi per mille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assistiti (intensità bassa: 2,75-8,41)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♦"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Nell’Area Metropolitana Genovese, l’andamento degli accessi in codice giallo dalla 42° alla 45° settimana è nettamente inferiore rispetto a quello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della stagione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precedente. Attualmente il quadro si avvicina a quanto osservato nella stagione 2017/18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♦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Si osserva una diminuzione degli accessi in codice Rosso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dalla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42° alla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45°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settimana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un lieve aumento nella 46° settimana (+9%) rispetto alla stagione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2017/18. Nella 47° settimana si è evidenziato una lieve diminuzione e dalla 48° alla 50° settimana un aumento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♦"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Sistema di Sorveglianza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Sindromica rileva una media di accessi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sindrome influenzale e polmonite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negli adulti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inferiore alla soglia nell’ ultima settimana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♦"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Gli obiettivi specifici DIAR E/U sono coerenti con le attività di monitoraggio e risposta previsti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♦"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Disponibilità della medicina territoriale ad accompagnare  la risposta indotta dal </a:t>
            </a:r>
            <a:r>
              <a:rPr lang="it-IT" smtClean="0">
                <a:latin typeface="Arial" panose="020B0604020202020204" pitchFamily="34" charset="0"/>
                <a:cs typeface="Arial" panose="020B0604020202020204" pitchFamily="34" charset="0"/>
              </a:rPr>
              <a:t>quadro epidemiologico</a:t>
            </a:r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♦"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Le azioni intraprese dalle aziende del sistema sanitario ligure sono di seguito riportate</a:t>
            </a:r>
          </a:p>
        </p:txBody>
      </p:sp>
    </p:spTree>
    <p:extLst>
      <p:ext uri="{BB962C8B-B14F-4D97-AF65-F5344CB8AC3E}">
        <p14:creationId xmlns:p14="http://schemas.microsoft.com/office/powerpoint/2010/main" xmlns="" val="115277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76544" y="-30996"/>
            <a:ext cx="118154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Azioni intraprese in previsione della stagione influenzale 2018/2019, ASL4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106904" y="1294567"/>
            <a:ext cx="1062197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Implementazione della campagna vaccinale nei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pazienti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 fattori di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rischio, al momento della dimissione,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 negli operatori sanitari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dell’azienda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Implementazione Attività di Bed Management 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Implementazione dimissioni nei giorni festivi e prefestivi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Sospensione dell’attività di ricovero in libera professione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Conversioni </a:t>
            </a:r>
            <a:r>
              <a:rPr lang="it-IT" sz="20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ppll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 regime diurno in ordinario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Apertura Area di Crisi (fino a 5 </a:t>
            </a:r>
            <a:r>
              <a:rPr lang="it-IT" sz="20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ppll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Sospensione temporanea dei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ricoveri programmati in area medica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Riduzione dei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ricoveri programmati in area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chirurgica</a:t>
            </a: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103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76544" y="-30996"/>
            <a:ext cx="118154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Azioni intraprese in previsione della stagione influenzale 2018/2019, ASL5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010652" y="1232575"/>
            <a:ext cx="1062197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Implementazione Attività di Bed Management 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Implementazione dimissioni nei giorni festivi e prefestivi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Potenziamento della presenza di medici presso il DEA dell’</a:t>
            </a:r>
            <a:r>
              <a:rPr lang="it-IT" sz="20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Osp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S. Andrea: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è garantita la presenza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 PS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 3 medici nelle ore diurne e 2 nelle ore notturne nel periodo 21/12/2018-2/1/2019;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è garantita la presenza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 Medicina d’Urgenza di un secondo medico i giorni 25/12/2018, 26/12/2018, 1/1/2019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Potenziamento della presenza di medici presso il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PS dell’</a:t>
            </a:r>
            <a:r>
              <a:rPr lang="it-IT" sz="20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Osp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S. Bartolomeo di Sarzana,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 relazione all’afflusso 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Potenziamento della continuità assistenziale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Potenziamento dell’attività ambulatoriale in Via M. Asso a La Spezia nei giorni festivi e prefestivi</a:t>
            </a: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6853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76544" y="-30996"/>
            <a:ext cx="118154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Azioni intraprese in previsione della stagione influenzale 2018/2019, ASL5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010652" y="1232575"/>
            <a:ext cx="106219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 risposta a livelli crescenti di sovraffollamento sono, inoltre, previsti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Blocco dei ricoveri programmati in area medica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Attivazione dell’Unità di Crisi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Blocco dei ricoveri programmati in area chirurgica</a:t>
            </a:r>
          </a:p>
          <a:p>
            <a:pPr marL="342900" indent="-342900">
              <a:buFont typeface="Arial" panose="020B0604020202020204" pitchFamily="34" charset="0"/>
              <a:buChar char="◊"/>
            </a:pPr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◊"/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95490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76544" y="-30996"/>
            <a:ext cx="118154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Azioni intraprese in previsione della stagione influenzale 2018/2019, IRCCS </a:t>
            </a:r>
            <a:r>
              <a:rPr lang="it-IT" sz="32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Osp</a:t>
            </a: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Policlinico San Martino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962506"/>
              </p:ext>
            </p:extLst>
          </p:nvPr>
        </p:nvGraphicFramePr>
        <p:xfrm>
          <a:off x="874059" y="1476001"/>
          <a:ext cx="11227278" cy="4730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272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0065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piano incrementale a livelli crescenti di sovraffollamento prevede: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Fase 1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702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♦"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Rafforzamento turno infermieristico (1 unità per turno) </a:t>
                      </a: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presso</a:t>
                      </a:r>
                      <a:r>
                        <a:rPr lang="it-IT" sz="20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UOSD  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 Medica Critica  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00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♦"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Implementazione dell’offerta di 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pp.ll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reparti internistici del 10% oltre il calendario di accettazione programmato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00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♦"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Attivazione ambulatori internistici e cardiologici (2 h al mattino e 2 h al pomeriggio) per Fast-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13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♦"/>
                      </a:pP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Potenziale occupazione</a:t>
                      </a:r>
                      <a:r>
                        <a:rPr lang="it-IT" sz="20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pp.ll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c/o U.O. Urologia per attività O.B./ricovero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13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♦"/>
                      </a:pP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Potenziale  occupazione</a:t>
                      </a:r>
                      <a:r>
                        <a:rPr lang="it-IT" sz="20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pp.ll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c/o U.O. ORL per attività O.B./ricovero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1365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it-IT" sz="2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Fase 2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13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♦"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Sospensione di tutti i ricoveri programmati di tipo internistico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13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♦"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Utilizzo dei letti tecnici di Area Medica 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52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♦"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Ricovero in area chirurgica di pz.  che non necessitano di intervento chirurgico immediato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13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♦"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Riduzione del 50% dei ricoveri programmati chirurgici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79628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76544" y="-30996"/>
            <a:ext cx="118154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Azioni intraprese in previsione della stagione influenzale 2018/2019, IRCCS </a:t>
            </a:r>
            <a:r>
              <a:rPr lang="it-IT" sz="32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Osp</a:t>
            </a: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Policlinico San Martino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4343172"/>
              </p:ext>
            </p:extLst>
          </p:nvPr>
        </p:nvGraphicFramePr>
        <p:xfrm>
          <a:off x="880501" y="1294567"/>
          <a:ext cx="11227278" cy="4746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272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21365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1365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Fase 3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87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♦"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Sospensione dei ricoveri programmati in area della Chirurgia Generale ed inserimento delle UU.OO. di chirurgia generale nel calendario di accettazione del P.S. 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00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♦"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Attivazione di n. 10 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pp.ll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(ex Ematologia DH, attualmente al </a:t>
                      </a:r>
                      <a:r>
                        <a:rPr lang="it-IT" sz="2000" b="0" i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Cancer</a:t>
                      </a:r>
                      <a:r>
                        <a:rPr lang="it-IT" sz="20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Center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per ricoveri internistici con dotazione 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turnistica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personale infermieristico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00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♦"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Attivazione in orario notturno di una ulteriore postazione medica </a:t>
                      </a: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(sala 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oculista) con medico </a:t>
                      </a: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pronta disponibilità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00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♦"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Possibilità di attivazione seconda camera calda dedicata ai codici </a:t>
                      </a: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rossi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1365">
                <a:tc>
                  <a:txBody>
                    <a:bodyPr/>
                    <a:lstStyle/>
                    <a:p>
                      <a:pPr marL="22860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it-IT" sz="2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Fase 4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3746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♦"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Trasformazione progressiva 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pp.ll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area chirurgica in area medica (Pad </a:t>
                      </a: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</a:t>
                      </a:r>
                      <a:r>
                        <a:rPr lang="it-IT" sz="20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° piano): rimodulazione attività di sala operatoria e liberazione 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pp.ll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Chirurgia Generale e/o </a:t>
                      </a:r>
                      <a:r>
                        <a:rPr lang="it-IT" sz="2000" b="0" i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Breast</a:t>
                      </a:r>
                      <a:r>
                        <a:rPr lang="it-IT" sz="20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Unit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08871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76544" y="-30996"/>
            <a:ext cx="118154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Azioni intraprese in previsione della stagione influenzale 2018/2019, IRCCS G. Gaslini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8888089"/>
              </p:ext>
            </p:extLst>
          </p:nvPr>
        </p:nvGraphicFramePr>
        <p:xfrm>
          <a:off x="1300512" y="1934116"/>
          <a:ext cx="9936983" cy="3337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369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213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Implementazione del monitoraggio degli indicatori di afflusso al PS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2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piano incrementale a livelli crescenti di sovraffollamento prevede:</a:t>
                      </a:r>
                      <a:endParaRPr lang="it-IT" sz="2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Fase 1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0065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♦"/>
                      </a:pP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Potenziamento delle dimissione nei giorni</a:t>
                      </a:r>
                      <a:r>
                        <a:rPr lang="it-IT" sz="20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festivi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0065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Fase 2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00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♦"/>
                      </a:pP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Potenziamento</a:t>
                      </a:r>
                      <a:r>
                        <a:rPr lang="it-IT" sz="20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dell’OBI con incremento di 2 </a:t>
                      </a:r>
                      <a:r>
                        <a:rPr lang="it-IT" sz="2000" b="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ppll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00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♦"/>
                      </a:pP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Attivazione 10 </a:t>
                      </a:r>
                      <a:r>
                        <a:rPr lang="it-IT" sz="20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ppll</a:t>
                      </a: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tecnici aggiuntivi in area medica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181585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76544" y="0"/>
            <a:ext cx="118154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Piano di potenziamento Pronto Soccorso, Galliera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002832" y="1915847"/>
            <a:ext cx="112560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Attivazione dell’Unità di Crisi dal 15/12/2018 al 15/04/2018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Disponibilità di ulteriori spazi presso il Pronto Soccorso dal 30/11/2018</a:t>
            </a: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2468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76544" y="-30996"/>
            <a:ext cx="118154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Azioni intraprese in previsione della stagione influenzale 2018/2019, </a:t>
            </a:r>
            <a:r>
              <a:rPr lang="it-IT" sz="32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Osp</a:t>
            </a:r>
            <a:r>
              <a:rPr lang="it-IT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Evangelico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348353" y="1558040"/>
            <a:ext cx="104082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Potenziamento del percorso di dimissione protetta</a:t>
            </a:r>
          </a:p>
          <a:p>
            <a:endParaRPr lang="it-IT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Conversione delle degenze diurne di </a:t>
            </a:r>
            <a:r>
              <a:rPr lang="it-IT" sz="20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day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it-IT" sz="20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surgery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 degenze ordinarie</a:t>
            </a:r>
          </a:p>
          <a:p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Potenziamento della continuità assistenziale ambulatoriale</a:t>
            </a:r>
          </a:p>
          <a:p>
            <a:endParaRPr lang="it-IT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 caso di necessità straordinaria di ricovero: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Presenza aggiuntiva di un medico in guardia attiva presso il PS/OBI nelle ore notturne nei giorni festivi e prefestivi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Pronta disponibilità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 un medico in guardia attiva presso il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PS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nelle ore notturne nei giorni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feriali, festivi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prefestivi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Blocco parziale dei ricoveri programmati in area medica</a:t>
            </a:r>
          </a:p>
          <a:p>
            <a:pPr marL="342900" indent="-342900">
              <a:buFont typeface="Arial" panose="020B0604020202020204" pitchFamily="34" charset="0"/>
              <a:buChar char="♦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Blocco parziale dei ricoveri programmati in area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chirurgica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69369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4232" y="2504821"/>
            <a:ext cx="10515600" cy="1325563"/>
          </a:xfrm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Grazie dell’attenzione</a:t>
            </a:r>
          </a:p>
        </p:txBody>
      </p:sp>
    </p:spTree>
    <p:extLst>
      <p:ext uri="{BB962C8B-B14F-4D97-AF65-F5344CB8AC3E}">
        <p14:creationId xmlns:p14="http://schemas.microsoft.com/office/powerpoint/2010/main" xmlns="" val="119372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xmlns="" val="208251204"/>
              </p:ext>
            </p:extLst>
          </p:nvPr>
        </p:nvGraphicFramePr>
        <p:xfrm>
          <a:off x="1694449" y="2048436"/>
          <a:ext cx="9583151" cy="4568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 rot="16200000">
            <a:off x="221353" y="3961249"/>
            <a:ext cx="269817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Incidenza ILI (n./1000*</a:t>
            </a:r>
            <a:r>
              <a:rPr 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sett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6561" y="63800"/>
            <a:ext cx="125084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Incidenza ILI in Italia nella stagione 2018/19: confronto con l’epidemia 2017/18</a:t>
            </a:r>
            <a:endParaRPr lang="it-IT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857500" y="24522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539141" y="797603"/>
            <a:ext cx="9424555" cy="132343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L’andamento ed i tassi di incidenza sono  sovrapponibili nelle </a:t>
            </a:r>
            <a:r>
              <a:rPr lang="it-IT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</a:t>
            </a:r>
            <a:r>
              <a:rPr lang="it-I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stagioni.</a:t>
            </a:r>
          </a:p>
          <a:p>
            <a:r>
              <a:rPr lang="it-I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L’incidenza in Italia (2,78/1000) ha superato nella settimana 49/2018 la soglia del livello basale (2,74/1000)</a:t>
            </a:r>
          </a:p>
          <a:p>
            <a:r>
              <a:rPr lang="it-I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Liguria, con un’incidenza pari a 3,06 casi /1000 è in </a:t>
            </a:r>
            <a:r>
              <a:rPr lang="it-IT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 con il dato </a:t>
            </a:r>
            <a:r>
              <a:rPr lang="it-I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nazionale.</a:t>
            </a:r>
            <a:endParaRPr lang="it-IT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400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18344" y="162654"/>
            <a:ext cx="11383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Confronto delle incidenze di ILI delle epidemie dal 2004 al 2019 </a:t>
            </a:r>
            <a:endParaRPr lang="it-IT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13196" y="753427"/>
            <a:ext cx="11339384" cy="17543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stagione 2017/18 ha raggiunto incidenze superiori (&gt;11 casi/1000 ab.) rispetto a quelle registrate dalle epidemie stagionali dal 2005/06.</a:t>
            </a:r>
          </a:p>
          <a:p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valori sono stati prossimi a quelli osservati in corso di pandemia (13 casi/1000 ab.)</a:t>
            </a:r>
          </a:p>
          <a:p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stagione 2017/18 ha mostrato picchi superiori a 14 casi/1000 ab.</a:t>
            </a:r>
          </a:p>
          <a:p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Nella stagione 2018/19, nella quarantanovesima settimana, </a:t>
            </a:r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l’andamento della curva epidemica è paragonabile a quello della scorsa stagione influenzale. 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1153" y="2507753"/>
            <a:ext cx="7001435" cy="430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815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383909" y="1011212"/>
            <a:ext cx="6616501" cy="64633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Liguria, il sistema di sorveglianza rileva un’intensità </a:t>
            </a:r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bassa di </a:t>
            </a:r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sindrome </a:t>
            </a:r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influenzale.</a:t>
            </a:r>
            <a:endParaRPr lang="it-I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5885934" y="5260207"/>
            <a:ext cx="4368409" cy="928689"/>
            <a:chOff x="6537357" y="4343108"/>
            <a:chExt cx="3838575" cy="777577"/>
          </a:xfrm>
        </p:grpSpPr>
        <p:pic>
          <p:nvPicPr>
            <p:cNvPr id="6" name="Immagine 5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37357" y="4343108"/>
              <a:ext cx="3838575" cy="485775"/>
            </a:xfrm>
            <a:prstGeom prst="rect">
              <a:avLst/>
            </a:prstGeom>
          </p:spPr>
        </p:pic>
        <p:pic>
          <p:nvPicPr>
            <p:cNvPr id="7" name="Immagine 6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14431" y="4939710"/>
              <a:ext cx="1314450" cy="180975"/>
            </a:xfrm>
            <a:prstGeom prst="rect">
              <a:avLst/>
            </a:prstGeom>
          </p:spPr>
        </p:pic>
      </p:grpSp>
      <p:sp>
        <p:nvSpPr>
          <p:cNvPr id="8" name="CasellaDiTesto 7"/>
          <p:cNvSpPr txBox="1"/>
          <p:nvPr/>
        </p:nvSpPr>
        <p:spPr>
          <a:xfrm>
            <a:off x="529444" y="242009"/>
            <a:ext cx="12508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Incidenza Sindrome Influenzale in Italia: confronto fra Regioni</a:t>
            </a:r>
            <a:endParaRPr lang="it-IT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79" y="909077"/>
            <a:ext cx="4597835" cy="520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43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4666733" y="3858672"/>
            <a:ext cx="6541197" cy="64633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isolati sono </a:t>
            </a:r>
            <a:r>
              <a:rPr lang="it-IT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antigenicamente</a:t>
            </a:r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correlati ai ceppi </a:t>
            </a:r>
            <a:r>
              <a:rPr lang="it-IT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vaccinali</a:t>
            </a:r>
            <a:r>
              <a:rPr lang="it-IT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Buon</a:t>
            </a:r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matching</a:t>
            </a:r>
            <a:endParaRPr lang="it-I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29444" y="0"/>
            <a:ext cx="114653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 delle tipizzazioni/</a:t>
            </a:r>
            <a:r>
              <a:rPr lang="it-IT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sottotipizzazioni</a:t>
            </a:r>
            <a:r>
              <a:rPr lang="it-IT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dei virus influenzali circolanti in Italia (a partire </a:t>
            </a:r>
            <a:r>
              <a:rPr lang="it-IT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settimana </a:t>
            </a:r>
            <a:r>
              <a:rPr lang="it-IT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46/2018)</a:t>
            </a:r>
          </a:p>
        </p:txBody>
      </p:sp>
      <p:graphicFrame>
        <p:nvGraphicFramePr>
          <p:cNvPr id="11" name="Grafico 10"/>
          <p:cNvGraphicFramePr/>
          <p:nvPr>
            <p:extLst>
              <p:ext uri="{D42A27DB-BD31-4B8C-83A1-F6EECF244321}">
                <p14:modId xmlns:p14="http://schemas.microsoft.com/office/powerpoint/2010/main" xmlns="" val="2916612655"/>
              </p:ext>
            </p:extLst>
          </p:nvPr>
        </p:nvGraphicFramePr>
        <p:xfrm>
          <a:off x="-322730" y="1796745"/>
          <a:ext cx="5656822" cy="3904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tangolo 1"/>
          <p:cNvSpPr/>
          <p:nvPr/>
        </p:nvSpPr>
        <p:spPr>
          <a:xfrm>
            <a:off x="4114800" y="1604286"/>
            <a:ext cx="812202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Composizione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vaccinale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2018/2019: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♦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A/Michigan/45/2015 (H1N1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♦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A/Singapore/INFIMH-16-0019/2016 (H3N2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) (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nuova variante)</a:t>
            </a:r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♦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B/Colorado/06/2017 (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lineaggio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B/Victoria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nuova variante)</a:t>
            </a:r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♦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B/Phuket/3073/2013-like (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lineaggio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B/Yamagata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vaccino quadrivalente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617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11727" y="111750"/>
            <a:ext cx="12201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Sistema di </a:t>
            </a:r>
            <a:r>
              <a:rPr lang="it-IT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Sorv</a:t>
            </a:r>
            <a:r>
              <a:rPr lang="it-IT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Sindromica sugli accessi al PS per ILI/LRTI in AMG</a:t>
            </a:r>
            <a:endParaRPr lang="it-IT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412283" y="1373541"/>
            <a:ext cx="5666505" cy="224676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 bambini </a:t>
            </a:r>
            <a:r>
              <a:rPr lang="it-I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Sistema di Sorveglianza Sindromica ha registrato </a:t>
            </a:r>
            <a:r>
              <a:rPr lang="it-IT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corso della 50° settimana del 2018 </a:t>
            </a:r>
            <a:r>
              <a:rPr lang="it-I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un’attività </a:t>
            </a:r>
            <a:r>
              <a:rPr lang="it-IT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poco superiore alla soglia epidemica.</a:t>
            </a:r>
          </a:p>
          <a:p>
            <a:r>
              <a:rPr lang="it-IT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it-I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egli adulti </a:t>
            </a:r>
            <a:r>
              <a:rPr lang="it-IT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’attività è poco inferiore alla soglia epidemica per </a:t>
            </a:r>
            <a:r>
              <a:rPr lang="it-IT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ILI </a:t>
            </a:r>
            <a:r>
              <a:rPr lang="it-I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per </a:t>
            </a:r>
            <a:r>
              <a:rPr lang="it-IT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it-I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LRTI ed in linea con quanto osservato nelle stagioni scorse. 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494" y="4051105"/>
            <a:ext cx="5457825" cy="245745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52319" y="3975283"/>
            <a:ext cx="5895975" cy="2752725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91154" y="3765176"/>
            <a:ext cx="523220" cy="288691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Sorveglianza sindromica delle ILI:</a:t>
            </a:r>
          </a:p>
          <a:p>
            <a:pPr algn="ctr"/>
            <a:r>
              <a:rPr lang="it-I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Indicatore di attività giornaliera normalizzato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74" y="1188259"/>
            <a:ext cx="5505450" cy="251460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78478" y="1020655"/>
            <a:ext cx="523220" cy="288691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Sorveglianza sindromica delle ILI:</a:t>
            </a:r>
          </a:p>
          <a:p>
            <a:pPr algn="ctr"/>
            <a:r>
              <a:rPr lang="it-I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Indicatore di attività giornaliera normalizzato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98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xmlns="" val="4247851292"/>
              </p:ext>
            </p:extLst>
          </p:nvPr>
        </p:nvGraphicFramePr>
        <p:xfrm>
          <a:off x="1197762" y="2027819"/>
          <a:ext cx="10253071" cy="4246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56562" y="63800"/>
            <a:ext cx="11799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 al PS in codice giallo, nei principali ospedali dell’A.M.G.</a:t>
            </a:r>
            <a:endParaRPr lang="it-IT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 rot="16200000">
            <a:off x="-54740" y="3514166"/>
            <a:ext cx="1927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Accessi settimanali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19926" y="6204349"/>
            <a:ext cx="11118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*Dati parzialmente stimati per indisponibilità del numero di accessi relativo a 3 giornate 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132154" y="587020"/>
            <a:ext cx="9924380" cy="147732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accessi in codice Giallo nei PS dell’area metropolitana genovese </a:t>
            </a:r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hanno </a:t>
            </a:r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mostrato fino </a:t>
            </a:r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 45° settimana del 2018 </a:t>
            </a:r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numero di accessi settimanali inferiore rispetto alla stagione precedente. Dalla 47° alla 49° settimana l’andamento degli accessi è in aumento raggiungendo valori sovrapponibili a quelli osservati nel corso della stagione precedente. Nella 50° settimana il numero di accessi risulta in diminuzione rispetto alla scorsa stagione.</a:t>
            </a:r>
            <a:endParaRPr lang="it-IT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9046845" y="2113686"/>
            <a:ext cx="430887" cy="3139514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Accessi settimanali in A.M.G. (N.)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995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xmlns="" val="1899165890"/>
              </p:ext>
            </p:extLst>
          </p:nvPr>
        </p:nvGraphicFramePr>
        <p:xfrm>
          <a:off x="1813729" y="1788336"/>
          <a:ext cx="9876248" cy="4975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56562" y="63800"/>
            <a:ext cx="11799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 al PS in codice rosso, nei principali ospedali dell’A.M.G.</a:t>
            </a:r>
            <a:endParaRPr lang="it-IT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 rot="16200000">
            <a:off x="-304963" y="3879496"/>
            <a:ext cx="3467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Accessi settimanali per Azienda (N.)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46820" y="6457140"/>
            <a:ext cx="1111807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*Dati parzialmente stimati per indisponibilità del numero di accessi relativo a 3 giornate 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894161" y="2479016"/>
            <a:ext cx="430887" cy="3139514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Accessi settimanali in A.M.G. (N.)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886074" y="587020"/>
            <a:ext cx="9170459" cy="147732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accessi in codice Rosso nei PS dell’area metropolitana genovese </a:t>
            </a:r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hanno </a:t>
            </a:r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mostrato fino </a:t>
            </a:r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 </a:t>
            </a:r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44° </a:t>
            </a:r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settimana del 2018 </a:t>
            </a:r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numero di accessi settimanali inferiore rispetto alla stagione precedente. Dalla 45° </a:t>
            </a:r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 48° settimana si osserva un andamento in linea con la stagione precedente, mentre nella 49° si osserva una </a:t>
            </a:r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diminuzione. Nella 50° settimana il numero degli accessi è sovrapponibile a quello della stagione precedente.</a:t>
            </a:r>
            <a:endParaRPr lang="it-I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03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odello ppt alisa" id="{611D7086-813D-468C-95B4-F858B1765CC5}" vid="{21A6E2B9-FE01-4C3E-8AD0-70FC7B56558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19028</TotalTime>
  <Words>2311</Words>
  <Application>Microsoft Office PowerPoint</Application>
  <PresentationFormat>Personalizzato</PresentationFormat>
  <Paragraphs>218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1_Tema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Ulteriori obiettivi del DIAR: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Grazie dell’attenzione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Ansaldi Filiippo</dc:creator>
  <cp:lastModifiedBy>Utente Windows</cp:lastModifiedBy>
  <cp:revision>970</cp:revision>
  <cp:lastPrinted>2018-12-13T07:49:21Z</cp:lastPrinted>
  <dcterms:created xsi:type="dcterms:W3CDTF">2017-01-05T14:39:26Z</dcterms:created>
  <dcterms:modified xsi:type="dcterms:W3CDTF">2018-12-19T15:14:59Z</dcterms:modified>
</cp:coreProperties>
</file>